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25"/>
  </p:notesMasterIdLst>
  <p:handoutMasterIdLst>
    <p:handoutMasterId r:id="rId26"/>
  </p:handoutMasterIdLst>
  <p:sldIdLst>
    <p:sldId id="256" r:id="rId5"/>
    <p:sldId id="647" r:id="rId6"/>
    <p:sldId id="632" r:id="rId7"/>
    <p:sldId id="642" r:id="rId8"/>
    <p:sldId id="645" r:id="rId9"/>
    <p:sldId id="639" r:id="rId10"/>
    <p:sldId id="644" r:id="rId11"/>
    <p:sldId id="637" r:id="rId12"/>
    <p:sldId id="643" r:id="rId13"/>
    <p:sldId id="638" r:id="rId14"/>
    <p:sldId id="646" r:id="rId15"/>
    <p:sldId id="640" r:id="rId16"/>
    <p:sldId id="641" r:id="rId17"/>
    <p:sldId id="636" r:id="rId18"/>
    <p:sldId id="633" r:id="rId19"/>
    <p:sldId id="635" r:id="rId20"/>
    <p:sldId id="634" r:id="rId21"/>
    <p:sldId id="611" r:id="rId22"/>
    <p:sldId id="624" r:id="rId23"/>
    <p:sldId id="323" r:id="rId24"/>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83FF"/>
    <a:srgbClr val="00FA00"/>
    <a:srgbClr val="D13940"/>
    <a:srgbClr val="C39C2F"/>
    <a:srgbClr val="C59C27"/>
    <a:srgbClr val="EF9A1A"/>
    <a:srgbClr val="907262"/>
    <a:srgbClr val="B3CD1F"/>
    <a:srgbClr val="43B1E5"/>
    <a:srgbClr val="00B8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652" autoAdjust="0"/>
    <p:restoredTop sz="96571" autoAdjust="0"/>
  </p:normalViewPr>
  <p:slideViewPr>
    <p:cSldViewPr snapToGrid="0" showGuides="1">
      <p:cViewPr varScale="1">
        <p:scale>
          <a:sx n="97" d="100"/>
          <a:sy n="97" d="100"/>
        </p:scale>
        <p:origin x="216" y="304"/>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8/6/21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8/6/21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David Rogers from ORNL's National Center for Computational Sciences.  This module addresses software testing and its relationship to the development process.</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52817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17042704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6566790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systems are currently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already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systems are currently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already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42090400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also online services that will run those tools on your project and help with visualizing the results.  Code coverage analysis is a useful thing because it lets you quickly find parts of your code that you have not yet written tests for.</a:t>
            </a: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194351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3725778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2993554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482511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196474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30226857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4642520"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bssw-tutorials/hello-numerical-world"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Walkthrough</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David M. Rogers</a:t>
            </a:r>
            <a:br>
              <a:rPr lang="en-US" dirty="0">
                <a:solidFill>
                  <a:srgbClr val="000000"/>
                </a:solidFill>
              </a:rPr>
            </a:br>
            <a:r>
              <a:rPr lang="en-US" sz="2000" dirty="0">
                <a:solidFill>
                  <a:srgbClr val="000000"/>
                </a:solidFill>
              </a:rPr>
              <a:t>Oak Ridge National Laboratory</a:t>
            </a:r>
            <a:endParaRPr lang="en-US" sz="1800" dirty="0">
              <a:solidFill>
                <a:srgbClr val="000000"/>
              </a:solidFill>
            </a:endParaRPr>
          </a:p>
          <a:p>
            <a:pPr>
              <a:lnSpc>
                <a:spcPct val="100000"/>
              </a:lnSpc>
              <a:spcBef>
                <a:spcPts val="2800"/>
              </a:spcBef>
              <a:buSzPts val="2000"/>
            </a:pPr>
            <a:r>
              <a:rPr lang="en-US" sz="2000"/>
              <a:t>Software Productivity Track, ATPESC 2021</a:t>
            </a: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Addition to </a:t>
            </a:r>
            <a:r>
              <a:rPr lang="en-US" dirty="0" err="1"/>
              <a:t>CMakeLists.txt</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0" y="1841242"/>
            <a:ext cx="11718942" cy="3139321"/>
          </a:xfrm>
          <a:prstGeom prst="rect">
            <a:avLst/>
          </a:prstGeom>
          <a:solidFill>
            <a:schemeClr val="tx1">
              <a:lumMod val="75000"/>
              <a:lumOff val="25000"/>
            </a:schemeClr>
          </a:solidFill>
        </p:spPr>
        <p:txBody>
          <a:bodyPr wrap="square">
            <a:spAutoFit/>
          </a:bodyPr>
          <a:lstStyle/>
          <a:p>
            <a:r>
              <a:rPr lang="en-US" sz="2200" dirty="0" err="1">
                <a:solidFill>
                  <a:srgbClr val="2CEEEB"/>
                </a:solidFill>
                <a:latin typeface="Monaco" pitchFamily="2" charset="77"/>
              </a:rPr>
              <a:t>enable_testing</a:t>
            </a:r>
            <a:r>
              <a:rPr lang="en-US" sz="2200" dirty="0">
                <a:solidFill>
                  <a:srgbClr val="F2F2F2"/>
                </a:solidFill>
                <a:latin typeface="Monaco" pitchFamily="2" charset="77"/>
              </a:rPr>
              <a:t>()</a:t>
            </a:r>
            <a:endParaRPr lang="en-US" sz="2200" b="1" dirty="0">
              <a:solidFill>
                <a:schemeClr val="bg1">
                  <a:lumMod val="95000"/>
                </a:schemeClr>
              </a:solidFill>
              <a:latin typeface="Monaco" pitchFamily="2" charset="77"/>
            </a:endParaRPr>
          </a:p>
          <a:p>
            <a:endParaRPr lang="en-US" sz="2200" b="1" dirty="0">
              <a:solidFill>
                <a:schemeClr val="bg1">
                  <a:lumMod val="95000"/>
                </a:schemeClr>
              </a:solidFill>
              <a:latin typeface="Monaco" pitchFamily="2" charset="77"/>
            </a:endParaRPr>
          </a:p>
          <a:p>
            <a:r>
              <a:rPr lang="en-US" sz="2200" dirty="0" err="1">
                <a:solidFill>
                  <a:srgbClr val="2CEEEB"/>
                </a:solidFill>
                <a:latin typeface="Monaco" pitchFamily="2" charset="77"/>
              </a:rPr>
              <a:t>add_test</a:t>
            </a:r>
            <a:r>
              <a:rPr lang="en-US" sz="2200" dirty="0">
                <a:solidFill>
                  <a:srgbClr val="F2F2F2"/>
                </a:solidFill>
                <a:latin typeface="Monaco" pitchFamily="2" charset="77"/>
              </a:rPr>
              <a:t>(</a:t>
            </a:r>
            <a:r>
              <a:rPr lang="en-US" sz="2200" dirty="0">
                <a:solidFill>
                  <a:srgbClr val="FFFFFF"/>
                </a:solidFill>
                <a:latin typeface="Monaco" pitchFamily="2" charset="77"/>
              </a:rPr>
              <a:t>NAME</a:t>
            </a:r>
            <a:r>
              <a:rPr lang="en-US" sz="2200" dirty="0">
                <a:solidFill>
                  <a:srgbClr val="F2F2F2"/>
                </a:solidFill>
                <a:latin typeface="Monaco" pitchFamily="2" charset="77"/>
              </a:rPr>
              <a:t> </a:t>
            </a:r>
            <a:r>
              <a:rPr lang="en-US" sz="2200" dirty="0" err="1">
                <a:solidFill>
                  <a:srgbClr val="F2F2F2"/>
                </a:solidFill>
                <a:latin typeface="Monaco" pitchFamily="2" charset="77"/>
              </a:rPr>
              <a:t>heat_help</a:t>
            </a:r>
            <a:endParaRPr lang="en-US" sz="2200" dirty="0">
              <a:solidFill>
                <a:srgbClr val="F2F2F2"/>
              </a:solidFill>
              <a:latin typeface="Monaco" pitchFamily="2" charset="77"/>
            </a:endParaRPr>
          </a:p>
          <a:p>
            <a:r>
              <a:rPr lang="en-US" sz="2200" dirty="0">
                <a:solidFill>
                  <a:srgbClr val="F2F2F2"/>
                </a:solidFill>
                <a:latin typeface="Monaco" pitchFamily="2" charset="77"/>
              </a:rPr>
              <a:t>         </a:t>
            </a:r>
            <a:r>
              <a:rPr lang="en-US" sz="2200" dirty="0">
                <a:solidFill>
                  <a:srgbClr val="FFFFFF"/>
                </a:solidFill>
                <a:latin typeface="Monaco" pitchFamily="2" charset="77"/>
              </a:rPr>
              <a:t>COMMAND</a:t>
            </a:r>
            <a:r>
              <a:rPr lang="en-US" sz="2200" dirty="0">
                <a:solidFill>
                  <a:srgbClr val="F2F2F2"/>
                </a:solidFill>
                <a:latin typeface="Monaco" pitchFamily="2" charset="77"/>
              </a:rPr>
              <a:t> </a:t>
            </a:r>
            <a:r>
              <a:rPr lang="en-US" sz="2200" dirty="0">
                <a:solidFill>
                  <a:srgbClr val="FED4D5"/>
                </a:solidFill>
                <a:latin typeface="Monaco" pitchFamily="2" charset="77"/>
              </a:rPr>
              <a:t>$&lt;</a:t>
            </a:r>
            <a:r>
              <a:rPr lang="en-US" sz="2200" dirty="0" err="1">
                <a:solidFill>
                  <a:srgbClr val="FB00FF"/>
                </a:solidFill>
                <a:latin typeface="Monaco" pitchFamily="2" charset="77"/>
              </a:rPr>
              <a:t>TARGET_FILE</a:t>
            </a:r>
            <a:r>
              <a:rPr lang="en-US" sz="2200" dirty="0" err="1">
                <a:solidFill>
                  <a:srgbClr val="FED4D5"/>
                </a:solidFill>
                <a:latin typeface="Monaco" pitchFamily="2" charset="77"/>
              </a:rPr>
              <a:t>:heat</a:t>
            </a:r>
            <a:r>
              <a:rPr lang="en-US" sz="2200" dirty="0">
                <a:solidFill>
                  <a:srgbClr val="FED4D5"/>
                </a:solidFill>
                <a:latin typeface="Monaco" pitchFamily="2" charset="77"/>
              </a:rPr>
              <a:t>&gt; </a:t>
            </a:r>
            <a:r>
              <a:rPr lang="en-US" sz="2200" dirty="0">
                <a:solidFill>
                  <a:srgbClr val="F2F2F2"/>
                </a:solidFill>
                <a:latin typeface="Monaco" pitchFamily="2" charset="77"/>
              </a:rPr>
              <a:t>help)</a:t>
            </a:r>
            <a:endParaRPr lang="en-US" sz="2200" b="1" dirty="0">
              <a:solidFill>
                <a:schemeClr val="bg1">
                  <a:lumMod val="95000"/>
                </a:schemeClr>
              </a:solidFill>
              <a:latin typeface="Monaco" pitchFamily="2" charset="77"/>
            </a:endParaRPr>
          </a:p>
          <a:p>
            <a:endParaRPr lang="en-US" sz="2200" b="1" dirty="0">
              <a:solidFill>
                <a:schemeClr val="bg1">
                  <a:lumMod val="95000"/>
                </a:schemeClr>
              </a:solidFill>
              <a:latin typeface="Monaco" pitchFamily="2" charset="77"/>
            </a:endParaRPr>
          </a:p>
          <a:p>
            <a:r>
              <a:rPr lang="en-US" sz="2200" dirty="0" err="1">
                <a:solidFill>
                  <a:srgbClr val="2CEEEB"/>
                </a:solidFill>
                <a:latin typeface="Monaco" pitchFamily="2" charset="77"/>
              </a:rPr>
              <a:t>add_test</a:t>
            </a:r>
            <a:r>
              <a:rPr lang="en-US" sz="2200" dirty="0">
                <a:solidFill>
                  <a:srgbClr val="F2F2F2"/>
                </a:solidFill>
                <a:latin typeface="Monaco" pitchFamily="2" charset="77"/>
              </a:rPr>
              <a:t>(</a:t>
            </a:r>
            <a:r>
              <a:rPr lang="en-US" sz="2200" dirty="0">
                <a:solidFill>
                  <a:srgbClr val="FFFFFF"/>
                </a:solidFill>
                <a:latin typeface="Monaco" pitchFamily="2" charset="77"/>
              </a:rPr>
              <a:t>NAME</a:t>
            </a:r>
            <a:r>
              <a:rPr lang="en-US" sz="2200" dirty="0">
                <a:solidFill>
                  <a:srgbClr val="F2F2F2"/>
                </a:solidFill>
                <a:latin typeface="Monaco" pitchFamily="2" charset="77"/>
              </a:rPr>
              <a:t> </a:t>
            </a:r>
            <a:r>
              <a:rPr lang="en-US" sz="2200" dirty="0" err="1">
                <a:solidFill>
                  <a:srgbClr val="F2F2F2"/>
                </a:solidFill>
                <a:latin typeface="Monaco" pitchFamily="2" charset="77"/>
              </a:rPr>
              <a:t>crankn</a:t>
            </a:r>
            <a:endParaRPr lang="en-US" sz="2200" dirty="0">
              <a:solidFill>
                <a:srgbClr val="F2F2F2"/>
              </a:solidFill>
              <a:latin typeface="Monaco" pitchFamily="2" charset="77"/>
            </a:endParaRPr>
          </a:p>
          <a:p>
            <a:r>
              <a:rPr lang="en-US" sz="2200" dirty="0">
                <a:solidFill>
                  <a:srgbClr val="F2F2F2"/>
                </a:solidFill>
                <a:latin typeface="Monaco" pitchFamily="2" charset="77"/>
              </a:rPr>
              <a:t>         </a:t>
            </a:r>
            <a:r>
              <a:rPr lang="en-US" sz="2200" dirty="0">
                <a:solidFill>
                  <a:srgbClr val="FFFFFF"/>
                </a:solidFill>
                <a:latin typeface="Monaco" pitchFamily="2" charset="77"/>
              </a:rPr>
              <a:t>COMMAND</a:t>
            </a:r>
            <a:r>
              <a:rPr lang="en-US" sz="2200" dirty="0">
                <a:solidFill>
                  <a:srgbClr val="F2F2F2"/>
                </a:solidFill>
                <a:latin typeface="Monaco" pitchFamily="2" charset="77"/>
              </a:rPr>
              <a:t> </a:t>
            </a:r>
            <a:r>
              <a:rPr lang="en-US" sz="2200" dirty="0" err="1">
                <a:solidFill>
                  <a:srgbClr val="F2F2F2"/>
                </a:solidFill>
                <a:latin typeface="Monaco" pitchFamily="2" charset="77"/>
              </a:rPr>
              <a:t>testDriver.sh</a:t>
            </a:r>
            <a:r>
              <a:rPr lang="en-US" sz="2200" dirty="0">
                <a:solidFill>
                  <a:srgbClr val="F2F2F2"/>
                </a:solidFill>
                <a:latin typeface="Monaco" pitchFamily="2" charset="77"/>
              </a:rPr>
              <a:t> </a:t>
            </a:r>
            <a:r>
              <a:rPr lang="en-US" sz="2200" dirty="0">
                <a:solidFill>
                  <a:srgbClr val="FED4D5"/>
                </a:solidFill>
                <a:latin typeface="Monaco" pitchFamily="2" charset="77"/>
              </a:rPr>
              <a:t>$&lt;</a:t>
            </a:r>
            <a:r>
              <a:rPr lang="en-US" sz="2200" dirty="0" err="1">
                <a:solidFill>
                  <a:srgbClr val="FB00FF"/>
                </a:solidFill>
                <a:latin typeface="Monaco" pitchFamily="2" charset="77"/>
              </a:rPr>
              <a:t>TARGET_FILE</a:t>
            </a:r>
            <a:r>
              <a:rPr lang="en-US" sz="2200" dirty="0" err="1">
                <a:solidFill>
                  <a:srgbClr val="FED4D5"/>
                </a:solidFill>
                <a:latin typeface="Monaco" pitchFamily="2" charset="77"/>
              </a:rPr>
              <a:t>:heat</a:t>
            </a:r>
            <a:r>
              <a:rPr lang="en-US" sz="2200" dirty="0">
                <a:solidFill>
                  <a:srgbClr val="FED4D5"/>
                </a:solidFill>
                <a:latin typeface="Monaco" pitchFamily="2" charset="77"/>
              </a:rPr>
              <a:t>&gt; </a:t>
            </a:r>
            <a:r>
              <a:rPr lang="en-US" sz="2200" dirty="0" err="1">
                <a:solidFill>
                  <a:srgbClr val="F2F2F2"/>
                </a:solidFill>
                <a:latin typeface="Monaco" pitchFamily="2" charset="77"/>
              </a:rPr>
              <a:t>crankn</a:t>
            </a:r>
            <a:r>
              <a:rPr lang="en-US" sz="2200" dirty="0">
                <a:solidFill>
                  <a:srgbClr val="F2F2F2"/>
                </a:solidFill>
                <a:latin typeface="Monaco" pitchFamily="2" charset="77"/>
              </a:rPr>
              <a:t>)</a:t>
            </a:r>
          </a:p>
          <a:p>
            <a:endParaRPr lang="en-US" sz="2200" dirty="0">
              <a:solidFill>
                <a:srgbClr val="F2F2F2"/>
              </a:solidFill>
              <a:latin typeface="Monaco" pitchFamily="2" charset="77"/>
            </a:endParaRPr>
          </a:p>
          <a:p>
            <a:r>
              <a:rPr lang="en-US" sz="2200" b="1" dirty="0">
                <a:solidFill>
                  <a:srgbClr val="F2F2F2"/>
                </a:solidFill>
                <a:latin typeface="Monaco" pitchFamily="2" charset="77"/>
              </a:rPr>
              <a:t># functions/for/if/adding tests</a:t>
            </a:r>
            <a:endParaRPr lang="en-US" sz="2200" b="1" dirty="0">
              <a:solidFill>
                <a:schemeClr val="bg1">
                  <a:lumMod val="95000"/>
                </a:schemeClr>
              </a:solidFill>
              <a:latin typeface="Monaco" pitchFamily="2" charset="77"/>
            </a:endParaRPr>
          </a:p>
        </p:txBody>
      </p:sp>
      <p:sp>
        <p:nvSpPr>
          <p:cNvPr id="8" name="Rectangle 7">
            <a:extLst>
              <a:ext uri="{FF2B5EF4-FFF2-40B4-BE49-F238E27FC236}">
                <a16:creationId xmlns:a16="http://schemas.microsoft.com/office/drawing/2014/main" id="{ADFF2688-404E-2D42-AFD1-817CB7B33602}"/>
              </a:ext>
            </a:extLst>
          </p:cNvPr>
          <p:cNvSpPr/>
          <p:nvPr/>
        </p:nvSpPr>
        <p:spPr>
          <a:xfrm>
            <a:off x="571670" y="1325880"/>
            <a:ext cx="6305327" cy="430887"/>
          </a:xfrm>
          <a:prstGeom prst="rect">
            <a:avLst/>
          </a:prstGeom>
        </p:spPr>
        <p:txBody>
          <a:bodyPr wrap="square">
            <a:spAutoFit/>
          </a:bodyPr>
          <a:lstStyle/>
          <a:p>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tests/</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
        <p:nvSpPr>
          <p:cNvPr id="13" name="Rectangle 12">
            <a:extLst>
              <a:ext uri="{FF2B5EF4-FFF2-40B4-BE49-F238E27FC236}">
                <a16:creationId xmlns:a16="http://schemas.microsoft.com/office/drawing/2014/main" id="{2F01AE9F-2D5D-574C-A809-8CD306F550D3}"/>
              </a:ext>
            </a:extLst>
          </p:cNvPr>
          <p:cNvSpPr/>
          <p:nvPr/>
        </p:nvSpPr>
        <p:spPr>
          <a:xfrm>
            <a:off x="1116417" y="5065038"/>
            <a:ext cx="9331209" cy="1045223"/>
          </a:xfrm>
          <a:prstGeom prst="rect">
            <a:avLst/>
          </a:prstGeom>
        </p:spPr>
        <p:txBody>
          <a:bodyPr wrap="square">
            <a:spAutoFit/>
          </a:bodyPr>
          <a:lstStyle/>
          <a:p>
            <a:pPr>
              <a:lnSpc>
                <a:spcPct val="150000"/>
              </a:lnSpc>
            </a:pPr>
            <a:r>
              <a:rPr lang="en-US" sz="2200" dirty="0"/>
              <a:t>Lots of potential for programmatically creating tests!</a:t>
            </a:r>
          </a:p>
          <a:p>
            <a:pPr>
              <a:lnSpc>
                <a:spcPct val="150000"/>
              </a:lnSpc>
            </a:pPr>
            <a:r>
              <a:rPr lang="en-US" sz="2200" dirty="0"/>
              <a:t>Try and keep it simple – complex </a:t>
            </a:r>
            <a:r>
              <a:rPr lang="en-US" sz="2200" dirty="0" err="1"/>
              <a:t>cmake</a:t>
            </a:r>
            <a:r>
              <a:rPr lang="en-US" sz="2200" dirty="0"/>
              <a:t> code is bad form.</a:t>
            </a:r>
          </a:p>
        </p:txBody>
      </p:sp>
      <p:sp>
        <p:nvSpPr>
          <p:cNvPr id="7" name="Rectangle 6">
            <a:extLst>
              <a:ext uri="{FF2B5EF4-FFF2-40B4-BE49-F238E27FC236}">
                <a16:creationId xmlns:a16="http://schemas.microsoft.com/office/drawing/2014/main" id="{F827231C-86C1-8242-AD82-3D76BDDA74CF}"/>
              </a:ext>
            </a:extLst>
          </p:cNvPr>
          <p:cNvSpPr/>
          <p:nvPr/>
        </p:nvSpPr>
        <p:spPr>
          <a:xfrm>
            <a:off x="5883498" y="916246"/>
            <a:ext cx="6305327" cy="338554"/>
          </a:xfrm>
          <a:prstGeom prst="rect">
            <a:avLst/>
          </a:prstGeom>
        </p:spPr>
        <p:txBody>
          <a:bodyPr wrap="square">
            <a:spAutoFit/>
          </a:bodyPr>
          <a:lstStyle/>
          <a:p>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cmake.org</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/help/latest/command/</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467006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Bonus: swap out test driver (</a:t>
            </a:r>
            <a:r>
              <a:rPr lang="en-US" dirty="0" err="1"/>
              <a:t>perl</a:t>
            </a:r>
            <a:r>
              <a:rPr lang="en-US" dirty="0"/>
              <a:t> -&gt; awk)</a:t>
            </a:r>
          </a:p>
        </p:txBody>
      </p:sp>
      <p:sp>
        <p:nvSpPr>
          <p:cNvPr id="10" name="Rectangle 9">
            <a:extLst>
              <a:ext uri="{FF2B5EF4-FFF2-40B4-BE49-F238E27FC236}">
                <a16:creationId xmlns:a16="http://schemas.microsoft.com/office/drawing/2014/main" id="{CD1C0C0A-93E7-0343-9981-7B2CAA696834}"/>
              </a:ext>
            </a:extLst>
          </p:cNvPr>
          <p:cNvSpPr/>
          <p:nvPr/>
        </p:nvSpPr>
        <p:spPr>
          <a:xfrm>
            <a:off x="469883" y="1614428"/>
            <a:ext cx="11718942" cy="5170646"/>
          </a:xfrm>
          <a:prstGeom prst="rect">
            <a:avLst/>
          </a:prstGeom>
          <a:solidFill>
            <a:schemeClr val="tx1">
              <a:lumMod val="75000"/>
              <a:lumOff val="25000"/>
            </a:schemeClr>
          </a:solidFill>
        </p:spPr>
        <p:txBody>
          <a:bodyPr wrap="square">
            <a:spAutoFit/>
          </a:bodyPr>
          <a:lstStyle/>
          <a:p>
            <a:r>
              <a:rPr lang="en-US" sz="2200" dirty="0">
                <a:solidFill>
                  <a:srgbClr val="2CEEEB"/>
                </a:solidFill>
                <a:latin typeface="Monaco" pitchFamily="2" charset="77"/>
              </a:rPr>
              <a:t>#!/bin/bash</a:t>
            </a:r>
          </a:p>
          <a:p>
            <a:r>
              <a:rPr lang="en-US" sz="2200" dirty="0">
                <a:solidFill>
                  <a:srgbClr val="E8EB14"/>
                </a:solidFill>
                <a:latin typeface="Monaco" pitchFamily="2" charset="77"/>
              </a:rPr>
              <a:t>set</a:t>
            </a:r>
            <a:r>
              <a:rPr lang="en-US" sz="2200" dirty="0">
                <a:solidFill>
                  <a:srgbClr val="2CEEEB"/>
                </a:solidFill>
                <a:latin typeface="Monaco" pitchFamily="2" charset="77"/>
              </a:rPr>
              <a:t> </a:t>
            </a:r>
            <a:r>
              <a:rPr lang="en-US" sz="2200" dirty="0">
                <a:solidFill>
                  <a:srgbClr val="FED4D5"/>
                </a:solidFill>
                <a:latin typeface="Monaco" pitchFamily="2" charset="77"/>
              </a:rPr>
              <a:t>–e               </a:t>
            </a:r>
            <a:r>
              <a:rPr lang="en-US" sz="2200" dirty="0">
                <a:solidFill>
                  <a:srgbClr val="2CEEEB"/>
                </a:solidFill>
                <a:latin typeface="Monaco" pitchFamily="2" charset="77"/>
              </a:rPr>
              <a:t># exit immediately on error</a:t>
            </a:r>
            <a:endParaRPr lang="en-US" sz="2200" dirty="0">
              <a:solidFill>
                <a:srgbClr val="FED4D5"/>
              </a:solidFill>
              <a:latin typeface="Monaco" pitchFamily="2" charset="77"/>
            </a:endParaRPr>
          </a:p>
          <a:p>
            <a:r>
              <a:rPr lang="en-US" sz="2200" dirty="0" err="1">
                <a:solidFill>
                  <a:srgbClr val="2CEEEB"/>
                </a:solidFill>
                <a:latin typeface="Monaco" pitchFamily="2" charset="77"/>
              </a:rPr>
              <a:t>errbnd</a:t>
            </a:r>
            <a:r>
              <a:rPr lang="en-US" sz="2200" dirty="0">
                <a:solidFill>
                  <a:srgbClr val="F2F2F2"/>
                </a:solidFill>
                <a:latin typeface="Monaco" pitchFamily="2" charset="77"/>
              </a:rPr>
              <a:t>=1e-7</a:t>
            </a:r>
          </a:p>
          <a:p>
            <a:r>
              <a:rPr lang="en-US" sz="2200" dirty="0" err="1">
                <a:solidFill>
                  <a:srgbClr val="2CEEEB"/>
                </a:solidFill>
                <a:latin typeface="Monaco" pitchFamily="2" charset="77"/>
              </a:rPr>
              <a:t>alg</a:t>
            </a:r>
            <a:r>
              <a:rPr lang="en-US" sz="2200" dirty="0">
                <a:solidFill>
                  <a:srgbClr val="F2F2F2"/>
                </a:solidFill>
                <a:latin typeface="Monaco" pitchFamily="2" charset="77"/>
              </a:rPr>
              <a:t>=</a:t>
            </a:r>
            <a:r>
              <a:rPr lang="en-US" sz="2200" dirty="0">
                <a:solidFill>
                  <a:srgbClr val="E8EB14"/>
                </a:solidFill>
                <a:latin typeface="Monaco" pitchFamily="2" charset="77"/>
              </a:rPr>
              <a:t>"</a:t>
            </a:r>
            <a:r>
              <a:rPr lang="en-US" sz="2200" dirty="0">
                <a:solidFill>
                  <a:srgbClr val="5EDCFF"/>
                </a:solidFill>
                <a:latin typeface="Monaco" pitchFamily="2" charset="77"/>
              </a:rPr>
              <a:t>$2</a:t>
            </a:r>
            <a:r>
              <a:rPr lang="en-US" sz="2200" dirty="0">
                <a:solidFill>
                  <a:srgbClr val="E8EB14"/>
                </a:solidFill>
                <a:latin typeface="Monaco" pitchFamily="2" charset="77"/>
              </a:rPr>
              <a:t>"</a:t>
            </a:r>
          </a:p>
          <a:p>
            <a:r>
              <a:rPr lang="en-US" sz="2200" dirty="0">
                <a:solidFill>
                  <a:srgbClr val="5EDCFF"/>
                </a:solidFill>
                <a:latin typeface="Monaco" pitchFamily="2" charset="77"/>
              </a:rPr>
              <a:t>$1</a:t>
            </a:r>
            <a:r>
              <a:rPr lang="en-US" sz="2200" dirty="0">
                <a:solidFill>
                  <a:srgbClr val="F2F2F2"/>
                </a:solidFill>
                <a:latin typeface="Monaco" pitchFamily="2" charset="77"/>
              </a:rPr>
              <a:t> </a:t>
            </a:r>
            <a:r>
              <a:rPr lang="en-US" sz="2200" dirty="0" err="1">
                <a:solidFill>
                  <a:srgbClr val="2CEEEB"/>
                </a:solidFill>
                <a:latin typeface="Monaco" pitchFamily="2" charset="77"/>
              </a:rPr>
              <a:t>alg</a:t>
            </a:r>
            <a:r>
              <a:rPr lang="en-US" sz="2200" dirty="0">
                <a:solidFill>
                  <a:srgbClr val="F2F2F2"/>
                </a:solidFill>
                <a:latin typeface="Monaco" pitchFamily="2" charset="77"/>
              </a:rPr>
              <a:t>=</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2F2F2"/>
                </a:solidFill>
                <a:latin typeface="Monaco" pitchFamily="2" charset="77"/>
              </a:rPr>
              <a:t> </a:t>
            </a:r>
            <a:r>
              <a:rPr lang="en-US" sz="2200" dirty="0" err="1">
                <a:solidFill>
                  <a:srgbClr val="2CEEEB"/>
                </a:solidFill>
                <a:latin typeface="Monaco" pitchFamily="2" charset="77"/>
              </a:rPr>
              <a:t>runame</a:t>
            </a:r>
            <a:r>
              <a:rPr lang="en-US" sz="2200" dirty="0">
                <a:solidFill>
                  <a:srgbClr val="F2F2F2"/>
                </a:solidFill>
                <a:latin typeface="Monaco" pitchFamily="2" charset="77"/>
              </a:rPr>
              <a:t>=check_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2F2F2"/>
                </a:solidFill>
                <a:latin typeface="Monaco" pitchFamily="2" charset="77"/>
              </a:rPr>
              <a:t> </a:t>
            </a:r>
            <a:r>
              <a:rPr lang="en-US" sz="2200" dirty="0" err="1">
                <a:solidFill>
                  <a:srgbClr val="2CEEEB"/>
                </a:solidFill>
                <a:latin typeface="Monaco" pitchFamily="2" charset="77"/>
              </a:rPr>
              <a:t>outi</a:t>
            </a:r>
            <a:r>
              <a:rPr lang="en-US" sz="2200" dirty="0">
                <a:solidFill>
                  <a:srgbClr val="F2F2F2"/>
                </a:solidFill>
                <a:latin typeface="Monaco" pitchFamily="2" charset="77"/>
              </a:rPr>
              <a:t>=</a:t>
            </a:r>
            <a:r>
              <a:rPr lang="en-US" sz="2200" dirty="0">
                <a:solidFill>
                  <a:srgbClr val="FB00FF"/>
                </a:solidFill>
                <a:latin typeface="Monaco" pitchFamily="2" charset="77"/>
              </a:rPr>
              <a:t>0</a:t>
            </a:r>
            <a:r>
              <a:rPr lang="en-US" sz="2200" dirty="0">
                <a:solidFill>
                  <a:srgbClr val="F2F2F2"/>
                </a:solidFill>
                <a:latin typeface="Monaco" pitchFamily="2" charset="77"/>
              </a:rPr>
              <a:t> </a:t>
            </a:r>
            <a:r>
              <a:rPr lang="en-US" sz="2200" dirty="0" err="1">
                <a:solidFill>
                  <a:srgbClr val="2CEEEB"/>
                </a:solidFill>
                <a:latin typeface="Monaco" pitchFamily="2" charset="77"/>
              </a:rPr>
              <a:t>maxt</a:t>
            </a:r>
            <a:r>
              <a:rPr lang="en-US" sz="2200" dirty="0">
                <a:solidFill>
                  <a:srgbClr val="F2F2F2"/>
                </a:solidFill>
                <a:latin typeface="Monaco" pitchFamily="2" charset="77"/>
              </a:rPr>
              <a:t>=-5e-8 </a:t>
            </a:r>
            <a:r>
              <a:rPr lang="en-US" sz="2200" dirty="0" err="1">
                <a:solidFill>
                  <a:srgbClr val="2CEEEB"/>
                </a:solidFill>
                <a:latin typeface="Monaco" pitchFamily="2" charset="77"/>
              </a:rPr>
              <a:t>ic</a:t>
            </a:r>
            <a:r>
              <a:rPr lang="en-US" sz="2200" dirty="0">
                <a:solidFill>
                  <a:srgbClr val="F2F2F2"/>
                </a:solidFill>
                <a:latin typeface="Monaco" pitchFamily="2" charset="77"/>
              </a:rPr>
              <a:t>=</a:t>
            </a:r>
            <a:r>
              <a:rPr lang="en-US" sz="2200" dirty="0">
                <a:solidFill>
                  <a:srgbClr val="E8EB14"/>
                </a:solidFill>
                <a:latin typeface="Monaco" pitchFamily="2" charset="77"/>
              </a:rPr>
              <a:t>"</a:t>
            </a:r>
            <a:r>
              <a:rPr lang="en-US" sz="2200" dirty="0">
                <a:solidFill>
                  <a:srgbClr val="FB00FF"/>
                </a:solidFill>
                <a:latin typeface="Monaco" pitchFamily="2" charset="77"/>
              </a:rPr>
              <a:t>rand(0,0.2,2)</a:t>
            </a:r>
            <a:r>
              <a:rPr lang="en-US" sz="2200" dirty="0">
                <a:solidFill>
                  <a:srgbClr val="E8EB14"/>
                </a:solidFill>
                <a:latin typeface="Monaco" pitchFamily="2" charset="77"/>
              </a:rPr>
              <a:t>"</a:t>
            </a:r>
          </a:p>
          <a:p>
            <a:endParaRPr lang="en-US" sz="2200" dirty="0">
              <a:solidFill>
                <a:srgbClr val="E8EB14"/>
              </a:solidFill>
              <a:latin typeface="Monaco" pitchFamily="2" charset="77"/>
            </a:endParaRPr>
          </a:p>
          <a:p>
            <a:r>
              <a:rPr lang="en-US" sz="2200" dirty="0">
                <a:solidFill>
                  <a:srgbClr val="2CEEEB"/>
                </a:solidFill>
                <a:latin typeface="Monaco" pitchFamily="2" charset="77"/>
              </a:rPr>
              <a:t># absolute error check (deviation from straight line) </a:t>
            </a:r>
          </a:p>
          <a:p>
            <a:r>
              <a:rPr lang="en-US" sz="2200" dirty="0">
                <a:solidFill>
                  <a:srgbClr val="2CEEEB"/>
                </a:solidFill>
                <a:latin typeface="Monaco" pitchFamily="2" charset="77"/>
              </a:rPr>
              <a:t>err</a:t>
            </a:r>
            <a:r>
              <a:rPr lang="en-US" sz="2200" dirty="0">
                <a:solidFill>
                  <a:srgbClr val="F2F2F2"/>
                </a:solidFill>
                <a:latin typeface="Monaco" pitchFamily="2" charset="77"/>
              </a:rPr>
              <a:t>=</a:t>
            </a:r>
            <a:r>
              <a:rPr lang="en-US" sz="2200" dirty="0">
                <a:solidFill>
                  <a:srgbClr val="5EDCFF"/>
                </a:solidFill>
                <a:latin typeface="Monaco" pitchFamily="2" charset="77"/>
              </a:rPr>
              <a:t>$(</a:t>
            </a:r>
            <a:r>
              <a:rPr lang="en-US" sz="2200" dirty="0">
                <a:solidFill>
                  <a:srgbClr val="FED4D5"/>
                </a:solidFill>
                <a:latin typeface="Monaco" pitchFamily="2" charset="77"/>
              </a:rPr>
              <a:t>awk </a:t>
            </a:r>
            <a:r>
              <a:rPr lang="en-US" sz="2200" dirty="0">
                <a:solidFill>
                  <a:srgbClr val="E8EB14"/>
                </a:solidFill>
                <a:latin typeface="Monaco" pitchFamily="2" charset="77"/>
              </a:rPr>
              <a:t>'</a:t>
            </a:r>
            <a:r>
              <a:rPr lang="en-US" sz="2200" dirty="0">
                <a:solidFill>
                  <a:srgbClr val="FB00FF"/>
                </a:solidFill>
                <a:latin typeface="Monaco" pitchFamily="2" charset="77"/>
              </a:rPr>
              <a:t>function abs(x){return ((x &lt; 0.0) ? -x : x)}; BEGIN {err=1e10;} ! /#/ {err1=abs($2-$1); if(err1 &lt; err) err = err1;} END {print err;}</a:t>
            </a:r>
            <a:r>
              <a:rPr lang="en-US" sz="2200" dirty="0">
                <a:solidFill>
                  <a:srgbClr val="E8EB14"/>
                </a:solidFill>
                <a:latin typeface="Monaco" pitchFamily="2" charset="77"/>
              </a:rPr>
              <a:t>'</a:t>
            </a:r>
            <a:r>
              <a:rPr lang="en-US" sz="2200" dirty="0">
                <a:solidFill>
                  <a:srgbClr val="FED4D5"/>
                </a:solidFill>
                <a:latin typeface="Monaco" pitchFamily="2" charset="77"/>
              </a:rPr>
              <a:t> 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ED4D5"/>
                </a:solidFill>
                <a:latin typeface="Monaco" pitchFamily="2" charset="77"/>
              </a:rPr>
              <a:t>/check_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5EDCFF"/>
                </a:solidFill>
                <a:latin typeface="Monaco" pitchFamily="2" charset="77"/>
              </a:rPr>
              <a:t>}</a:t>
            </a:r>
            <a:r>
              <a:rPr lang="en-US" sz="2200" dirty="0">
                <a:solidFill>
                  <a:srgbClr val="FED4D5"/>
                </a:solidFill>
                <a:latin typeface="Monaco" pitchFamily="2" charset="77"/>
              </a:rPr>
              <a:t>_</a:t>
            </a:r>
            <a:r>
              <a:rPr lang="en-US" sz="2200" dirty="0" err="1">
                <a:solidFill>
                  <a:srgbClr val="FED4D5"/>
                </a:solidFill>
                <a:latin typeface="Monaco" pitchFamily="2" charset="77"/>
              </a:rPr>
              <a:t>soln_final.curve</a:t>
            </a:r>
            <a:r>
              <a:rPr lang="en-US" sz="2200" dirty="0">
                <a:solidFill>
                  <a:srgbClr val="5EDCFF"/>
                </a:solidFill>
                <a:latin typeface="Monaco" pitchFamily="2" charset="77"/>
              </a:rPr>
              <a:t>)</a:t>
            </a:r>
          </a:p>
          <a:p>
            <a:endParaRPr lang="en-US" sz="2200" dirty="0">
              <a:solidFill>
                <a:srgbClr val="5EDCFF"/>
              </a:solidFill>
              <a:latin typeface="Monaco" pitchFamily="2" charset="77"/>
            </a:endParaRPr>
          </a:p>
          <a:p>
            <a:r>
              <a:rPr lang="en-US" sz="2200" dirty="0">
                <a:solidFill>
                  <a:srgbClr val="E8EB14"/>
                </a:solidFill>
                <a:latin typeface="Monaco" pitchFamily="2" charset="77"/>
              </a:rPr>
              <a:t>echo</a:t>
            </a:r>
            <a:r>
              <a:rPr lang="en-US" sz="2200" dirty="0">
                <a:solidFill>
                  <a:srgbClr val="FB00FF"/>
                </a:solidFill>
                <a:latin typeface="Monaco" pitchFamily="2" charset="77"/>
              </a:rPr>
              <a:t> </a:t>
            </a:r>
            <a:r>
              <a:rPr lang="en-US" sz="2200" dirty="0">
                <a:solidFill>
                  <a:srgbClr val="E8EB14"/>
                </a:solidFill>
                <a:latin typeface="Monaco" pitchFamily="2" charset="77"/>
              </a:rPr>
              <a:t>"</a:t>
            </a:r>
            <a:r>
              <a:rPr lang="en-US" sz="2200" dirty="0">
                <a:solidFill>
                  <a:srgbClr val="FB00FF"/>
                </a:solidFill>
                <a:latin typeface="Monaco" pitchFamily="2" charset="77"/>
              </a:rPr>
              <a:t>Error = </a:t>
            </a:r>
            <a:r>
              <a:rPr lang="en-US" sz="2200" dirty="0">
                <a:solidFill>
                  <a:srgbClr val="5EDCFF"/>
                </a:solidFill>
                <a:latin typeface="Monaco" pitchFamily="2" charset="77"/>
              </a:rPr>
              <a:t>$err</a:t>
            </a:r>
            <a:r>
              <a:rPr lang="en-US" sz="2200" dirty="0">
                <a:solidFill>
                  <a:srgbClr val="E8EB14"/>
                </a:solidFill>
                <a:latin typeface="Monaco" pitchFamily="2" charset="77"/>
              </a:rPr>
              <a:t>"</a:t>
            </a:r>
          </a:p>
          <a:p>
            <a:r>
              <a:rPr lang="en-US" sz="2200" dirty="0">
                <a:solidFill>
                  <a:srgbClr val="E8EB14"/>
                </a:solidFill>
                <a:latin typeface="Monaco" pitchFamily="2" charset="77"/>
              </a:rPr>
              <a:t>rm</a:t>
            </a:r>
            <a:r>
              <a:rPr lang="en-US" sz="2200" dirty="0">
                <a:solidFill>
                  <a:srgbClr val="F2F2F2"/>
                </a:solidFill>
                <a:latin typeface="Monaco" pitchFamily="2" charset="77"/>
              </a:rPr>
              <a:t> </a:t>
            </a:r>
            <a:r>
              <a:rPr lang="en-US" sz="2200" dirty="0">
                <a:solidFill>
                  <a:srgbClr val="FED4D5"/>
                </a:solidFill>
                <a:latin typeface="Monaco" pitchFamily="2" charset="77"/>
              </a:rPr>
              <a:t>-</a:t>
            </a:r>
            <a:r>
              <a:rPr lang="en-US" sz="2200" dirty="0" err="1">
                <a:solidFill>
                  <a:srgbClr val="FED4D5"/>
                </a:solidFill>
                <a:latin typeface="Monaco" pitchFamily="2" charset="77"/>
              </a:rPr>
              <a:t>fr</a:t>
            </a:r>
            <a:r>
              <a:rPr lang="en-US" sz="2200" dirty="0">
                <a:solidFill>
                  <a:srgbClr val="F2F2F2"/>
                </a:solidFill>
                <a:latin typeface="Monaco" pitchFamily="2" charset="77"/>
              </a:rPr>
              <a:t> 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5EDCFF"/>
                </a:solidFill>
                <a:latin typeface="Monaco" pitchFamily="2" charset="77"/>
              </a:rPr>
              <a:t>    </a:t>
            </a:r>
            <a:r>
              <a:rPr lang="en-US" sz="2200" dirty="0">
                <a:solidFill>
                  <a:srgbClr val="2CEEEB"/>
                </a:solidFill>
                <a:latin typeface="Monaco" pitchFamily="2" charset="77"/>
              </a:rPr>
              <a:t># delete directory to test is re-runnable</a:t>
            </a:r>
            <a:endParaRPr lang="en-US" sz="2200" dirty="0">
              <a:solidFill>
                <a:srgbClr val="FB00FF"/>
              </a:solidFill>
              <a:latin typeface="Monaco" pitchFamily="2" charset="77"/>
            </a:endParaRPr>
          </a:p>
          <a:p>
            <a:endParaRPr lang="en-US" sz="2200" dirty="0">
              <a:solidFill>
                <a:srgbClr val="5EDCFF"/>
              </a:solidFill>
              <a:latin typeface="Monaco" pitchFamily="2" charset="77"/>
            </a:endParaRPr>
          </a:p>
          <a:p>
            <a:r>
              <a:rPr lang="en-US" sz="2200" dirty="0">
                <a:solidFill>
                  <a:srgbClr val="F2F2F2"/>
                </a:solidFill>
                <a:latin typeface="Monaco" pitchFamily="2" charset="77"/>
              </a:rPr>
              <a:t>awk </a:t>
            </a:r>
            <a:r>
              <a:rPr lang="en-US" sz="2200" dirty="0">
                <a:solidFill>
                  <a:srgbClr val="E8EB14"/>
                </a:solidFill>
                <a:latin typeface="Monaco" pitchFamily="2" charset="77"/>
              </a:rPr>
              <a:t>"</a:t>
            </a:r>
            <a:r>
              <a:rPr lang="en-US" sz="2200" dirty="0">
                <a:solidFill>
                  <a:srgbClr val="FB00FF"/>
                </a:solidFill>
                <a:latin typeface="Monaco" pitchFamily="2" charset="77"/>
              </a:rPr>
              <a:t>BEGIN {exit(</a:t>
            </a:r>
            <a:r>
              <a:rPr lang="en-US" sz="2200" dirty="0">
                <a:solidFill>
                  <a:srgbClr val="5EDCFF"/>
                </a:solidFill>
                <a:latin typeface="Monaco" pitchFamily="2" charset="77"/>
              </a:rPr>
              <a:t>$err</a:t>
            </a:r>
            <a:r>
              <a:rPr lang="en-US" sz="2200" dirty="0">
                <a:solidFill>
                  <a:srgbClr val="FB00FF"/>
                </a:solidFill>
                <a:latin typeface="Monaco" pitchFamily="2" charset="77"/>
              </a:rPr>
              <a:t> &gt;= </a:t>
            </a:r>
            <a:r>
              <a:rPr lang="en-US" sz="2200" dirty="0">
                <a:solidFill>
                  <a:srgbClr val="5EDCFF"/>
                </a:solidFill>
                <a:latin typeface="Monaco" pitchFamily="2" charset="77"/>
              </a:rPr>
              <a:t>$</a:t>
            </a:r>
            <a:r>
              <a:rPr lang="en-US" sz="2200" dirty="0" err="1">
                <a:solidFill>
                  <a:srgbClr val="5EDCFF"/>
                </a:solidFill>
                <a:latin typeface="Monaco" pitchFamily="2" charset="77"/>
              </a:rPr>
              <a:t>errbnd</a:t>
            </a:r>
            <a:r>
              <a:rPr lang="en-US" sz="2200" dirty="0">
                <a:solidFill>
                  <a:srgbClr val="FB00FF"/>
                </a:solidFill>
                <a:latin typeface="Monaco" pitchFamily="2" charset="77"/>
              </a:rPr>
              <a:t>);}</a:t>
            </a:r>
            <a:r>
              <a:rPr lang="en-US" sz="2200" dirty="0">
                <a:solidFill>
                  <a:srgbClr val="E8EB14"/>
                </a:solidFill>
                <a:latin typeface="Monaco" pitchFamily="2" charset="77"/>
              </a:rPr>
              <a:t>"  </a:t>
            </a:r>
            <a:r>
              <a:rPr lang="en-US" sz="2200" dirty="0">
                <a:solidFill>
                  <a:srgbClr val="2CEEEB"/>
                </a:solidFill>
                <a:latin typeface="Monaco" pitchFamily="2" charset="77"/>
              </a:rPr>
              <a:t># final return code</a:t>
            </a:r>
            <a:endParaRPr lang="en-US" sz="2200" dirty="0">
              <a:solidFill>
                <a:srgbClr val="E8EB14"/>
              </a:solidFill>
              <a:latin typeface="Monaco" pitchFamily="2" charset="77"/>
            </a:endParaRPr>
          </a:p>
        </p:txBody>
      </p:sp>
      <p:sp>
        <p:nvSpPr>
          <p:cNvPr id="12" name="Rectangle 11">
            <a:extLst>
              <a:ext uri="{FF2B5EF4-FFF2-40B4-BE49-F238E27FC236}">
                <a16:creationId xmlns:a16="http://schemas.microsoft.com/office/drawing/2014/main" id="{AE9910A0-3F40-9040-B4AB-1F70725157D4}"/>
              </a:ext>
            </a:extLst>
          </p:cNvPr>
          <p:cNvSpPr/>
          <p:nvPr/>
        </p:nvSpPr>
        <p:spPr>
          <a:xfrm>
            <a:off x="450592" y="1110436"/>
            <a:ext cx="6305327" cy="430887"/>
          </a:xfrm>
          <a:prstGeom prst="rect">
            <a:avLst/>
          </a:prstGeom>
        </p:spPr>
        <p:txBody>
          <a:bodyPr wrap="square">
            <a:spAutoFit/>
          </a:bodyPr>
          <a:lstStyle/>
          <a:p>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tests/</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testDriver.sh</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2014911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Running</a:t>
            </a:r>
          </a:p>
        </p:txBody>
      </p:sp>
      <p:sp>
        <p:nvSpPr>
          <p:cNvPr id="9" name="Rectangle 8">
            <a:extLst>
              <a:ext uri="{FF2B5EF4-FFF2-40B4-BE49-F238E27FC236}">
                <a16:creationId xmlns:a16="http://schemas.microsoft.com/office/drawing/2014/main" id="{1006434A-0222-5643-8057-D12E2DDA8E3D}"/>
              </a:ext>
            </a:extLst>
          </p:cNvPr>
          <p:cNvSpPr/>
          <p:nvPr/>
        </p:nvSpPr>
        <p:spPr>
          <a:xfrm>
            <a:off x="365760" y="1348254"/>
            <a:ext cx="11131891" cy="5509200"/>
          </a:xfrm>
          <a:prstGeom prst="rect">
            <a:avLst/>
          </a:prstGeom>
          <a:solidFill>
            <a:schemeClr val="tx1">
              <a:lumMod val="75000"/>
              <a:lumOff val="25000"/>
            </a:schemeClr>
          </a:solidFill>
        </p:spPr>
        <p:txBody>
          <a:bodyPr wrap="square">
            <a:spAutoFit/>
          </a:bodyPr>
          <a:lstStyle/>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Test project hello-numerical-world/build/tests</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1: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ftcs</a:t>
            </a: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1/3 Test #1: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ftcs</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   Passed    0.02 sec</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2: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crankn</a:t>
            </a: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2/3 Test #2: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crankn</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   Passed    0.02 sec</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3: upwind15</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3/3 Test #3: upwind15 .........................   Passed    0.03 sec</a:t>
            </a:r>
          </a:p>
          <a:p>
            <a:b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b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rgbClr val="00FA00"/>
                </a:solidFill>
                <a:latin typeface="Menlo" panose="020B0609030804020204" pitchFamily="49" charset="0"/>
                <a:ea typeface="Menlo" panose="020B0609030804020204" pitchFamily="49" charset="0"/>
                <a:cs typeface="Menlo" panose="020B0609030804020204" pitchFamily="49" charset="0"/>
              </a:rPr>
              <a:t>100% tests passed</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0 tests failed out of 3</a:t>
            </a:r>
          </a:p>
          <a:p>
            <a:b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b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Total Test time (real) =   0.08 sec</a:t>
            </a:r>
          </a:p>
        </p:txBody>
      </p:sp>
      <p:sp>
        <p:nvSpPr>
          <p:cNvPr id="8" name="Rectangle 7">
            <a:extLst>
              <a:ext uri="{FF2B5EF4-FFF2-40B4-BE49-F238E27FC236}">
                <a16:creationId xmlns:a16="http://schemas.microsoft.com/office/drawing/2014/main" id="{FEB32097-F9E5-DF4A-A07D-7F3A0134C9EC}"/>
              </a:ext>
            </a:extLst>
          </p:cNvPr>
          <p:cNvSpPr/>
          <p:nvPr/>
        </p:nvSpPr>
        <p:spPr>
          <a:xfrm>
            <a:off x="2324504" y="123526"/>
            <a:ext cx="4493243" cy="1107996"/>
          </a:xfrm>
          <a:prstGeom prst="rect">
            <a:avLst/>
          </a:prstGeom>
          <a:solidFill>
            <a:schemeClr val="tx1">
              <a:lumMod val="75000"/>
              <a:lumOff val="25000"/>
            </a:schemeClr>
          </a:solidFill>
        </p:spPr>
        <p:txBody>
          <a:bodyPr wrap="square">
            <a:spAutoFit/>
          </a:bodyPr>
          <a:lstStyle/>
          <a:p>
            <a:r>
              <a:rPr lang="en-US" sz="2200" b="1" dirty="0" err="1">
                <a:solidFill>
                  <a:schemeClr val="bg2"/>
                </a:solidFill>
                <a:latin typeface="Menlo" panose="020B0609030804020204" pitchFamily="49" charset="0"/>
              </a:rPr>
              <a:t>cmake</a:t>
            </a:r>
            <a:r>
              <a:rPr lang="en-US" sz="2200" b="1" dirty="0">
                <a:solidFill>
                  <a:schemeClr val="bg2"/>
                </a:solidFill>
                <a:latin typeface="Menlo" panose="020B0609030804020204" pitchFamily="49" charset="0"/>
              </a:rPr>
              <a:t> ..</a:t>
            </a:r>
          </a:p>
          <a:p>
            <a:r>
              <a:rPr lang="en-US" sz="2200" b="1" dirty="0">
                <a:solidFill>
                  <a:schemeClr val="bg2"/>
                </a:solidFill>
                <a:latin typeface="Menlo" panose="020B0609030804020204" pitchFamily="49" charset="0"/>
              </a:rPr>
              <a:t>make –j</a:t>
            </a:r>
          </a:p>
          <a:p>
            <a:r>
              <a:rPr lang="en-US" sz="2200" b="1" dirty="0">
                <a:solidFill>
                  <a:schemeClr val="bg2"/>
                </a:solidFill>
                <a:latin typeface="Menlo" panose="020B0609030804020204" pitchFamily="49" charset="0"/>
              </a:rPr>
              <a:t>cd tests &amp;&amp; </a:t>
            </a:r>
            <a:r>
              <a:rPr lang="en-US" sz="2200" b="1" dirty="0" err="1">
                <a:solidFill>
                  <a:schemeClr val="bg2"/>
                </a:solidFill>
                <a:latin typeface="Menlo" panose="020B0609030804020204" pitchFamily="49" charset="0"/>
              </a:rPr>
              <a:t>ctest</a:t>
            </a:r>
            <a:endParaRPr lang="en-US" sz="2200" b="1" dirty="0">
              <a:solidFill>
                <a:schemeClr val="bg2"/>
              </a:solidFill>
              <a:latin typeface="Menlo" panose="020B0609030804020204" pitchFamily="49" charset="0"/>
            </a:endParaRPr>
          </a:p>
        </p:txBody>
      </p:sp>
    </p:spTree>
    <p:extLst>
      <p:ext uri="{BB962C8B-B14F-4D97-AF65-F5344CB8AC3E}">
        <p14:creationId xmlns:p14="http://schemas.microsoft.com/office/powerpoint/2010/main" val="2653738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Conclusion – C, kernels, </a:t>
            </a:r>
            <a:r>
              <a:rPr lang="en-US" dirty="0" err="1"/>
              <a:t>makefiles</a:t>
            </a:r>
            <a:r>
              <a:rPr lang="en-US" dirty="0"/>
              <a:t>, </a:t>
            </a:r>
            <a:r>
              <a:rPr lang="en-US" dirty="0" err="1"/>
              <a:t>CMakeLists</a:t>
            </a:r>
            <a:r>
              <a:rPr lang="en-US" dirty="0"/>
              <a:t>, coverage, etc.</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Start your projects small, stay organized</a:t>
            </a:r>
            <a:endParaRPr lang="en-US" sz="2800" i="1" dirty="0"/>
          </a:p>
          <a:p>
            <a:pPr lvl="1"/>
            <a:r>
              <a:rPr lang="en-US" sz="2400" dirty="0" err="1"/>
              <a:t>makefiles</a:t>
            </a:r>
            <a:r>
              <a:rPr lang="en-US" sz="2400" dirty="0"/>
              <a:t> provide fast development path</a:t>
            </a:r>
          </a:p>
          <a:p>
            <a:pPr lvl="1"/>
            <a:r>
              <a:rPr lang="en-US" sz="2400" dirty="0"/>
              <a:t>add tests before complexity grows!</a:t>
            </a:r>
          </a:p>
          <a:p>
            <a:pPr lvl="1"/>
            <a:r>
              <a:rPr lang="en-US" sz="2400" dirty="0"/>
              <a:t>simple to do with a "make check" target</a:t>
            </a:r>
            <a:endParaRPr lang="en-US" sz="2800" dirty="0"/>
          </a:p>
          <a:p>
            <a:r>
              <a:rPr lang="en-US" sz="2800" dirty="0" err="1"/>
              <a:t>cmake</a:t>
            </a:r>
            <a:r>
              <a:rPr lang="en-US" sz="2800" dirty="0"/>
              <a:t> (like </a:t>
            </a:r>
            <a:r>
              <a:rPr lang="en-US" sz="2800" dirty="0" err="1"/>
              <a:t>autoconf</a:t>
            </a:r>
            <a:r>
              <a:rPr lang="en-US" sz="2800" dirty="0"/>
              <a:t>) helps make portable builds</a:t>
            </a:r>
            <a:endParaRPr lang="en-US" sz="2800" i="1" dirty="0"/>
          </a:p>
          <a:p>
            <a:pPr lvl="1"/>
            <a:r>
              <a:rPr lang="en-US" sz="2400" dirty="0" err="1"/>
              <a:t>find_package</a:t>
            </a:r>
            <a:endParaRPr lang="en-US" sz="2400" dirty="0"/>
          </a:p>
          <a:p>
            <a:pPr lvl="1"/>
            <a:r>
              <a:rPr lang="en-US" sz="2400" dirty="0"/>
              <a:t>programmatic build options</a:t>
            </a:r>
          </a:p>
          <a:p>
            <a:pPr lvl="1"/>
            <a:r>
              <a:rPr lang="en-US" sz="2400" dirty="0"/>
              <a:t>set target properties -&gt; </a:t>
            </a:r>
            <a:r>
              <a:rPr lang="en-US" sz="2400" dirty="0" err="1"/>
              <a:t>cmake</a:t>
            </a:r>
            <a:r>
              <a:rPr lang="en-US" sz="2400" dirty="0"/>
              <a:t> looks up compiler flags for you</a:t>
            </a:r>
          </a:p>
          <a:p>
            <a:r>
              <a:rPr lang="en-US" sz="2800" dirty="0"/>
              <a:t>good testing strategies exist for both</a:t>
            </a:r>
          </a:p>
          <a:p>
            <a:pPr lvl="1"/>
            <a:r>
              <a:rPr lang="en-US" sz="2400" dirty="0"/>
              <a:t>directly run the executable with all options</a:t>
            </a:r>
          </a:p>
          <a:p>
            <a:pPr lvl="1"/>
            <a:r>
              <a:rPr lang="en-US" sz="2400" dirty="0"/>
              <a:t>create shell-script "test driver"</a:t>
            </a:r>
          </a:p>
          <a:p>
            <a:pPr lvl="1"/>
            <a:r>
              <a:rPr lang="en-US" sz="2400" dirty="0"/>
              <a:t>build stand-alone executables loading a library</a:t>
            </a:r>
          </a:p>
        </p:txBody>
      </p:sp>
    </p:spTree>
    <p:extLst>
      <p:ext uri="{BB962C8B-B14F-4D97-AF65-F5344CB8AC3E}">
        <p14:creationId xmlns:p14="http://schemas.microsoft.com/office/powerpoint/2010/main" val="36900373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057931" y="588210"/>
            <a:ext cx="4493243" cy="1169551"/>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pip3 install </a:t>
            </a:r>
            <a:r>
              <a:rPr lang="en-US" sz="1400" b="1" dirty="0" err="1">
                <a:solidFill>
                  <a:schemeClr val="bg2"/>
                </a:solidFill>
                <a:latin typeface="Menlo" panose="020B0609030804020204" pitchFamily="49" charset="0"/>
              </a:rPr>
              <a:t>pyscaffold</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pip3 install tox</a:t>
            </a:r>
          </a:p>
          <a:p>
            <a:r>
              <a:rPr lang="en-US" sz="1400" b="1" dirty="0" err="1">
                <a:solidFill>
                  <a:schemeClr val="bg2"/>
                </a:solidFill>
                <a:latin typeface="Menlo" panose="020B0609030804020204" pitchFamily="49" charset="0"/>
              </a:rPr>
              <a:t>putup</a:t>
            </a:r>
            <a:r>
              <a:rPr lang="en-US" sz="1400" b="1" dirty="0">
                <a:solidFill>
                  <a:schemeClr val="bg2"/>
                </a:solidFill>
                <a:latin typeface="Menlo" panose="020B0609030804020204" pitchFamily="49" charset="0"/>
              </a:rPr>
              <a:t> </a:t>
            </a:r>
            <a:r>
              <a:rPr lang="en-US" sz="1400" b="1" dirty="0" err="1">
                <a:solidFill>
                  <a:schemeClr val="bg2"/>
                </a:solidFill>
                <a:latin typeface="Menlo" panose="020B0609030804020204" pitchFamily="49" charset="0"/>
              </a:rPr>
              <a:t>autoQCT</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cd </a:t>
            </a:r>
            <a:r>
              <a:rPr lang="en-US" sz="1400" b="1" dirty="0" err="1">
                <a:solidFill>
                  <a:schemeClr val="bg2"/>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b="1" dirty="0">
                <a:solidFill>
                  <a:schemeClr val="bg2"/>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841242"/>
            <a:ext cx="8059652" cy="5016758"/>
          </a:xfrm>
          <a:prstGeom prst="rect">
            <a:avLst/>
          </a:prstGeom>
          <a:solidFill>
            <a:schemeClr val="tx1">
              <a:lumMod val="50000"/>
              <a:lumOff val="50000"/>
            </a:schemeClr>
          </a:solidFill>
        </p:spPr>
        <p:txBody>
          <a:bodyPr wrap="square">
            <a:spAutoFit/>
          </a:bodyPr>
          <a:lstStyle/>
          <a:p>
            <a:r>
              <a:rPr lang="en-US" sz="1600" b="1" dirty="0">
                <a:solidFill>
                  <a:schemeClr val="bg2"/>
                </a:solidFill>
              </a:rPr>
              <a:t>default run-test: commands[0] | </a:t>
            </a:r>
            <a:r>
              <a:rPr lang="en-US" sz="1600" b="1" dirty="0" err="1">
                <a:solidFill>
                  <a:schemeClr val="bg2"/>
                </a:solidFill>
              </a:rPr>
              <a:t>pytest</a:t>
            </a:r>
            <a:endParaRPr lang="en-US" sz="1600" b="1" dirty="0">
              <a:solidFill>
                <a:schemeClr val="bg2"/>
              </a:solidFill>
            </a:endParaRPr>
          </a:p>
          <a:p>
            <a:r>
              <a:rPr lang="en-US" sz="1600" b="1" dirty="0">
                <a:solidFill>
                  <a:schemeClr val="bg2"/>
                </a:solidFill>
              </a:rPr>
              <a:t>======================= test session starts ========================</a:t>
            </a:r>
          </a:p>
          <a:p>
            <a:r>
              <a:rPr lang="en-US" sz="1600" b="1" dirty="0">
                <a:solidFill>
                  <a:schemeClr val="bg2"/>
                </a:solidFill>
              </a:rPr>
              <a:t>platform </a:t>
            </a:r>
            <a:r>
              <a:rPr lang="en-US" sz="1600" b="1" dirty="0" err="1">
                <a:solidFill>
                  <a:schemeClr val="bg2"/>
                </a:solidFill>
              </a:rPr>
              <a:t>darwin</a:t>
            </a:r>
            <a:r>
              <a:rPr lang="en-US" sz="1600" b="1" dirty="0">
                <a:solidFill>
                  <a:schemeClr val="bg2"/>
                </a:solidFill>
              </a:rPr>
              <a:t> -- Python 3.9.0, pytest-6.2.2, py-1.10.0, pluggy-0.13.1 -- plugins: cov-2.11.1</a:t>
            </a:r>
          </a:p>
          <a:p>
            <a:r>
              <a:rPr lang="en-US" sz="1600" b="1" i="1" dirty="0">
                <a:solidFill>
                  <a:schemeClr val="bg2"/>
                </a:solidFill>
              </a:rPr>
              <a:t>collected 2 items                                                  </a:t>
            </a:r>
            <a:br>
              <a:rPr lang="en-US" sz="1600" b="1" dirty="0">
                <a:solidFill>
                  <a:schemeClr val="bg2"/>
                </a:solidFill>
              </a:rPr>
            </a:br>
            <a:endParaRPr lang="en-US" sz="1600" b="1" dirty="0">
              <a:solidFill>
                <a:schemeClr val="bg2"/>
              </a:solidFill>
            </a:endParaRP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test_fib</a:t>
            </a:r>
            <a:r>
              <a:rPr lang="en-US" sz="1600" b="1" dirty="0">
                <a:solidFill>
                  <a:schemeClr val="bg2"/>
                </a:solidFill>
              </a:rPr>
              <a:t> </a:t>
            </a:r>
            <a:r>
              <a:rPr lang="en-US" sz="1600" b="1" dirty="0">
                <a:solidFill>
                  <a:srgbClr val="15FF04"/>
                </a:solidFill>
              </a:rPr>
              <a:t>PASSED                      [ 50%]</a:t>
            </a: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test_main</a:t>
            </a:r>
            <a:r>
              <a:rPr lang="en-US" sz="1600" b="1" dirty="0">
                <a:solidFill>
                  <a:schemeClr val="bg2"/>
                </a:solidFill>
              </a:rPr>
              <a:t> </a:t>
            </a:r>
            <a:r>
              <a:rPr lang="en-US" sz="1600" b="1" dirty="0">
                <a:solidFill>
                  <a:srgbClr val="15FF04"/>
                </a:solidFill>
              </a:rPr>
              <a:t>PASSED                     [100%]</a:t>
            </a:r>
            <a:br>
              <a:rPr lang="en-US" sz="1600" b="1" dirty="0">
                <a:solidFill>
                  <a:schemeClr val="bg2"/>
                </a:solidFill>
              </a:rPr>
            </a:br>
            <a:endParaRPr lang="en-US" sz="1600" b="1" dirty="0">
              <a:solidFill>
                <a:schemeClr val="bg2"/>
              </a:solidFill>
            </a:endParaRPr>
          </a:p>
          <a:p>
            <a:r>
              <a:rPr lang="en-US" sz="1600" b="1" dirty="0">
                <a:solidFill>
                  <a:schemeClr val="bg2"/>
                </a:solidFill>
              </a:rPr>
              <a:t>---------- coverage: platform </a:t>
            </a:r>
            <a:r>
              <a:rPr lang="en-US" sz="1600" b="1" dirty="0" err="1">
                <a:solidFill>
                  <a:schemeClr val="bg2"/>
                </a:solidFill>
              </a:rPr>
              <a:t>darwin</a:t>
            </a:r>
            <a:r>
              <a:rPr lang="en-US" sz="1600" b="1" dirty="0">
                <a:solidFill>
                  <a:schemeClr val="bg2"/>
                </a:solidFill>
              </a:rPr>
              <a:t>, python 3.9.0-final-0 -----------</a:t>
            </a:r>
          </a:p>
          <a:p>
            <a:r>
              <a:rPr lang="en-US" sz="1600" b="1" dirty="0">
                <a:solidFill>
                  <a:schemeClr val="bg2"/>
                </a:solidFill>
              </a:rPr>
              <a:t>Name                      </a:t>
            </a:r>
            <a:r>
              <a:rPr lang="en-US" sz="1600" b="1" dirty="0" err="1">
                <a:solidFill>
                  <a:schemeClr val="bg2"/>
                </a:solidFill>
              </a:rPr>
              <a:t>Stmts</a:t>
            </a:r>
            <a:r>
              <a:rPr lang="en-US" sz="1600" b="1" dirty="0">
                <a:solidFill>
                  <a:schemeClr val="bg2"/>
                </a:solidFill>
              </a:rPr>
              <a:t>   Miss Branch </a:t>
            </a:r>
            <a:r>
              <a:rPr lang="en-US" sz="1600" b="1" dirty="0" err="1">
                <a:solidFill>
                  <a:schemeClr val="bg2"/>
                </a:solidFill>
              </a:rPr>
              <a:t>BrPart</a:t>
            </a:r>
            <a:r>
              <a:rPr lang="en-US" sz="1600" b="1" dirty="0">
                <a:solidFill>
                  <a:schemeClr val="bg2"/>
                </a:solidFill>
              </a:rPr>
              <a:t>  Cover   Missing</a:t>
            </a:r>
          </a:p>
          <a:p>
            <a:r>
              <a:rPr lang="en-US" sz="1600" b="1" dirty="0">
                <a:solidFill>
                  <a:schemeClr val="bg2"/>
                </a:solidFill>
              </a:rPr>
              <a:t>---------------------------------------------------------------------</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/__</a:t>
            </a:r>
            <a:r>
              <a:rPr lang="en-US" sz="1600" b="1" dirty="0" err="1">
                <a:solidFill>
                  <a:schemeClr val="bg2"/>
                </a:solidFill>
              </a:rPr>
              <a:t>init</a:t>
            </a:r>
            <a:r>
              <a:rPr lang="en-US" sz="1600" b="1" dirty="0">
                <a:solidFill>
                  <a:schemeClr val="bg2"/>
                </a:solidFill>
              </a:rPr>
              <a:t>__.</a:t>
            </a:r>
            <a:r>
              <a:rPr lang="en-US" sz="1600" b="1" dirty="0" err="1">
                <a:solidFill>
                  <a:schemeClr val="bg2"/>
                </a:solidFill>
              </a:rPr>
              <a:t>py</a:t>
            </a:r>
            <a:r>
              <a:rPr lang="en-US" sz="1600" b="1" dirty="0">
                <a:solidFill>
                  <a:schemeClr val="bg2"/>
                </a:solidFill>
              </a:rPr>
              <a:t>       6      0      0      0   100%</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a:t>
            </a:r>
            <a:r>
              <a:rPr lang="en-US" sz="1600" b="1" dirty="0" err="1">
                <a:solidFill>
                  <a:schemeClr val="bg2"/>
                </a:solidFill>
              </a:rPr>
              <a:t>skeleton.py</a:t>
            </a:r>
            <a:r>
              <a:rPr lang="en-US" sz="1600" b="1" dirty="0">
                <a:solidFill>
                  <a:schemeClr val="bg2"/>
                </a:solidFill>
              </a:rPr>
              <a:t>      32      1      2      0    97%   135</a:t>
            </a:r>
          </a:p>
          <a:p>
            <a:r>
              <a:rPr lang="en-US" sz="1600" b="1" dirty="0">
                <a:solidFill>
                  <a:schemeClr val="bg2"/>
                </a:solidFill>
              </a:rPr>
              <a:t>---------------------------------------------------------------------</a:t>
            </a:r>
          </a:p>
          <a:p>
            <a:r>
              <a:rPr lang="en-US" sz="1600" b="1" dirty="0">
                <a:solidFill>
                  <a:schemeClr val="bg2"/>
                </a:solidFill>
              </a:rPr>
              <a:t>TOTAL                        38      1      2      0    98%</a:t>
            </a:r>
          </a:p>
          <a:p>
            <a:endParaRPr lang="en-US" sz="1600" b="1" dirty="0">
              <a:solidFill>
                <a:schemeClr val="bg2"/>
              </a:solidFill>
            </a:endParaRPr>
          </a:p>
          <a:p>
            <a:r>
              <a:rPr lang="en-US" sz="1600" b="1" dirty="0">
                <a:solidFill>
                  <a:schemeClr val="bg2"/>
                </a:solidFill>
              </a:rPr>
              <a:t>======================== 2 passed in 0.07s =========================</a:t>
            </a:r>
          </a:p>
          <a:p>
            <a:r>
              <a:rPr lang="en-US" sz="1600" b="1" dirty="0">
                <a:solidFill>
                  <a:srgbClr val="15FF04"/>
                </a:solidFill>
              </a:rPr>
              <a:t>  default: commands succeeded</a:t>
            </a:r>
          </a:p>
          <a:p>
            <a:r>
              <a:rPr lang="en-US" sz="1600" b="1" dirty="0">
                <a:solidFill>
                  <a:srgbClr val="15FF04"/>
                </a:solidFill>
              </a:rPr>
              <a:t>  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4773" y="280218"/>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207795" y="3570866"/>
            <a:ext cx="2530438"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1342981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Adding BLT</a:t>
            </a:r>
          </a:p>
        </p:txBody>
      </p:sp>
      <p:sp>
        <p:nvSpPr>
          <p:cNvPr id="5" name="Rectangle 4">
            <a:extLst>
              <a:ext uri="{FF2B5EF4-FFF2-40B4-BE49-F238E27FC236}">
                <a16:creationId xmlns:a16="http://schemas.microsoft.com/office/drawing/2014/main" id="{0B4A22CE-88EE-9444-8C0F-19AAAE5426FA}"/>
              </a:ext>
            </a:extLst>
          </p:cNvPr>
          <p:cNvSpPr/>
          <p:nvPr/>
        </p:nvSpPr>
        <p:spPr>
          <a:xfrm>
            <a:off x="450592" y="868680"/>
            <a:ext cx="4596482" cy="2246769"/>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cat &gt;</a:t>
            </a:r>
            <a:r>
              <a:rPr lang="en-US" sz="1400" b="1" dirty="0" err="1">
                <a:solidFill>
                  <a:schemeClr val="bg2"/>
                </a:solidFill>
                <a:latin typeface="Menlo" panose="020B0609030804020204" pitchFamily="49" charset="0"/>
              </a:rPr>
              <a:t>CMakeLists.txt</a:t>
            </a:r>
            <a:r>
              <a:rPr lang="en-US" sz="1400" b="1" dirty="0">
                <a:solidFill>
                  <a:schemeClr val="bg2"/>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chemeClr val="bg2"/>
                </a:solidFill>
                <a:latin typeface="Menlo" panose="020B0609030804020204" pitchFamily="49" charset="0"/>
              </a:rPr>
              <a:t>.</a:t>
            </a:r>
          </a:p>
          <a:p>
            <a:r>
              <a:rPr lang="en-US" sz="1400" b="1" dirty="0">
                <a:solidFill>
                  <a:schemeClr val="bg2"/>
                </a:solidFill>
                <a:latin typeface="Menlo" panose="020B0609030804020204" pitchFamily="49" charset="0"/>
              </a:rPr>
              <a:t>git clone https://</a:t>
            </a:r>
            <a:r>
              <a:rPr lang="en-US" sz="1400" b="1" dirty="0" err="1">
                <a:solidFill>
                  <a:schemeClr val="bg2"/>
                </a:solidFill>
                <a:latin typeface="Menlo" panose="020B0609030804020204" pitchFamily="49" charset="0"/>
              </a:rPr>
              <a:t>github.com</a:t>
            </a:r>
            <a:r>
              <a:rPr lang="en-US" sz="1400" b="1" dirty="0">
                <a:solidFill>
                  <a:schemeClr val="bg2"/>
                </a:solidFill>
                <a:latin typeface="Menlo" panose="020B0609030804020204" pitchFamily="49" charset="0"/>
              </a:rPr>
              <a:t>/LLNL/</a:t>
            </a:r>
            <a:r>
              <a:rPr lang="en-US" sz="1400" b="1" dirty="0" err="1">
                <a:solidFill>
                  <a:schemeClr val="bg2"/>
                </a:solidFill>
                <a:latin typeface="Menlo" panose="020B0609030804020204" pitchFamily="49" charset="0"/>
              </a:rPr>
              <a:t>blt</a:t>
            </a:r>
            <a:r>
              <a:rPr lang="en-US" sz="1400" b="1" dirty="0">
                <a:solidFill>
                  <a:schemeClr val="bg2"/>
                </a:solidFill>
                <a:latin typeface="Menlo" panose="020B0609030804020204" pitchFamily="49" charset="0"/>
              </a:rPr>
              <a:t>/</a:t>
            </a:r>
          </a:p>
          <a:p>
            <a:r>
              <a:rPr lang="en-US" sz="1400" b="1" dirty="0" err="1">
                <a:solidFill>
                  <a:schemeClr val="bg2"/>
                </a:solidFill>
                <a:latin typeface="Menlo" panose="020B0609030804020204" pitchFamily="49" charset="0"/>
              </a:rPr>
              <a:t>mkdir</a:t>
            </a:r>
            <a:r>
              <a:rPr lang="en-US" sz="1400" b="1" dirty="0">
                <a:solidFill>
                  <a:schemeClr val="bg2"/>
                </a:solidFill>
                <a:latin typeface="Menlo" panose="020B0609030804020204" pitchFamily="49" charset="0"/>
              </a:rPr>
              <a:t> build &amp;&amp; cd build</a:t>
            </a:r>
          </a:p>
          <a:p>
            <a:r>
              <a:rPr lang="en-US" sz="1400" b="1" dirty="0">
                <a:solidFill>
                  <a:schemeClr val="bg2"/>
                </a:solidFill>
                <a:latin typeface="Menlo" panose="020B0609030804020204" pitchFamily="49" charset="0"/>
              </a:rPr>
              <a:t>make –j &amp;&amp; make test</a:t>
            </a:r>
          </a:p>
        </p:txBody>
      </p:sp>
      <p:sp>
        <p:nvSpPr>
          <p:cNvPr id="9" name="Rectangle 8">
            <a:extLst>
              <a:ext uri="{FF2B5EF4-FFF2-40B4-BE49-F238E27FC236}">
                <a16:creationId xmlns:a16="http://schemas.microsoft.com/office/drawing/2014/main" id="{1006434A-0222-5643-8057-D12E2DDA8E3D}"/>
              </a:ext>
            </a:extLst>
          </p:cNvPr>
          <p:cNvSpPr/>
          <p:nvPr/>
        </p:nvSpPr>
        <p:spPr>
          <a:xfrm>
            <a:off x="450167" y="3243405"/>
            <a:ext cx="8059652" cy="3046988"/>
          </a:xfrm>
          <a:prstGeom prst="rect">
            <a:avLst/>
          </a:prstGeom>
          <a:solidFill>
            <a:schemeClr val="tx1">
              <a:lumMod val="50000"/>
              <a:lumOff val="50000"/>
            </a:schemeClr>
          </a:solidFill>
        </p:spPr>
        <p:txBody>
          <a:bodyPr wrap="square">
            <a:spAutoFit/>
          </a:bodyPr>
          <a:lstStyle/>
          <a:p>
            <a:r>
              <a:rPr lang="en-US" sz="1600" b="1" dirty="0">
                <a:solidFill>
                  <a:schemeClr val="bg1"/>
                </a:solidFill>
              </a:rPr>
              <a:t>...</a:t>
            </a:r>
          </a:p>
          <a:p>
            <a:r>
              <a:rPr lang="en-US" sz="1600" b="1" dirty="0">
                <a:solidFill>
                  <a:schemeClr val="bg1"/>
                </a:solidFill>
              </a:rPr>
              <a:t>[100%] </a:t>
            </a:r>
            <a:r>
              <a:rPr lang="en-US" sz="1600" b="1" dirty="0">
                <a:solidFill>
                  <a:srgbClr val="15FF04"/>
                </a:solidFill>
              </a:rPr>
              <a:t>Linking CXX executable ../../../tests/</a:t>
            </a:r>
            <a:r>
              <a:rPr lang="en-US" sz="1600" b="1" dirty="0" err="1">
                <a:solidFill>
                  <a:srgbClr val="15FF04"/>
                </a:solidFill>
              </a:rPr>
              <a:t>blt_gtest_smoke</a:t>
            </a:r>
            <a:endParaRPr lang="en-US" sz="1600" b="1" dirty="0">
              <a:solidFill>
                <a:srgbClr val="15FF04"/>
              </a:solidFill>
            </a:endParaRPr>
          </a:p>
          <a:p>
            <a:r>
              <a:rPr lang="en-US" sz="1600" b="1" dirty="0">
                <a:solidFill>
                  <a:schemeClr val="bg1"/>
                </a:solidFill>
              </a:rPr>
              <a:t>[100%] Built target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mac0103234:build 99r$ make test</a:t>
            </a:r>
          </a:p>
          <a:p>
            <a:r>
              <a:rPr lang="en-US" sz="1600" b="1" dirty="0">
                <a:solidFill>
                  <a:schemeClr val="bg1"/>
                </a:solidFill>
              </a:rPr>
              <a:t>Running tests...</a:t>
            </a:r>
          </a:p>
          <a:p>
            <a:r>
              <a:rPr lang="en-US" sz="1600" b="1" dirty="0">
                <a:solidFill>
                  <a:schemeClr val="bg1"/>
                </a:solidFill>
              </a:rPr>
              <a:t>Test project /Users/99r/work/</a:t>
            </a:r>
            <a:r>
              <a:rPr lang="en-US" sz="1600" b="1" dirty="0" err="1">
                <a:solidFill>
                  <a:schemeClr val="bg1"/>
                </a:solidFill>
              </a:rPr>
              <a:t>autoQCT</a:t>
            </a:r>
            <a:r>
              <a:rPr lang="en-US" sz="1600" b="1" dirty="0">
                <a:solidFill>
                  <a:schemeClr val="bg1"/>
                </a:solidFill>
              </a:rPr>
              <a:t>/</a:t>
            </a:r>
            <a:r>
              <a:rPr lang="en-US" sz="1600" b="1" dirty="0" err="1">
                <a:solidFill>
                  <a:schemeClr val="bg1"/>
                </a:solidFill>
              </a:rPr>
              <a:t>blank_project</a:t>
            </a:r>
            <a:r>
              <a:rPr lang="en-US" sz="1600" b="1" dirty="0">
                <a:solidFill>
                  <a:schemeClr val="bg1"/>
                </a:solidFill>
              </a:rPr>
              <a:t>/build</a:t>
            </a:r>
          </a:p>
          <a:p>
            <a:r>
              <a:rPr lang="en-US" sz="1600" b="1" dirty="0">
                <a:solidFill>
                  <a:schemeClr val="bg1"/>
                </a:solidFill>
              </a:rPr>
              <a:t>    Start 1: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1/1 Test #1: </a:t>
            </a:r>
            <a:r>
              <a:rPr lang="en-US" sz="1600" b="1" dirty="0" err="1">
                <a:solidFill>
                  <a:schemeClr val="bg1"/>
                </a:solidFill>
              </a:rPr>
              <a:t>blt_gtest_smoke</a:t>
            </a:r>
            <a:r>
              <a:rPr lang="en-US" sz="1600" b="1" dirty="0">
                <a:solidFill>
                  <a:schemeClr val="bg1"/>
                </a:solidFill>
              </a:rPr>
              <a:t> ..................   Passed    0.46 sec</a:t>
            </a:r>
          </a:p>
          <a:p>
            <a:endParaRPr lang="en-US" sz="1600" b="1" dirty="0">
              <a:solidFill>
                <a:schemeClr val="bg1"/>
              </a:solidFill>
            </a:endParaRPr>
          </a:p>
          <a:p>
            <a:r>
              <a:rPr lang="en-US" sz="1600" b="1" dirty="0">
                <a:solidFill>
                  <a:srgbClr val="15FF04"/>
                </a:solidFill>
              </a:rPr>
              <a:t>100% tests passed</a:t>
            </a:r>
            <a:r>
              <a:rPr lang="en-US" sz="1600" b="1" dirty="0">
                <a:solidFill>
                  <a:schemeClr val="bg1"/>
                </a:solidFill>
              </a:rPr>
              <a:t>, 0 tests failed out of 1</a:t>
            </a:r>
          </a:p>
          <a:p>
            <a:endParaRPr lang="en-US" sz="1600" b="1" dirty="0">
              <a:solidFill>
                <a:schemeClr val="bg1"/>
              </a:solidFill>
            </a:endParaRPr>
          </a:p>
          <a:p>
            <a:r>
              <a:rPr lang="en-US" sz="1600" b="1"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57067" y="105747"/>
            <a:ext cx="931758" cy="611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2852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2" y="868680"/>
            <a:ext cx="4596482" cy="2246769"/>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cat &gt;</a:t>
            </a:r>
            <a:r>
              <a:rPr lang="en-US" sz="1400" b="1" dirty="0" err="1">
                <a:solidFill>
                  <a:schemeClr val="bg2"/>
                </a:solidFill>
                <a:latin typeface="Menlo" panose="020B0609030804020204" pitchFamily="49" charset="0"/>
              </a:rPr>
              <a:t>CMakeLists.txt</a:t>
            </a:r>
            <a:r>
              <a:rPr lang="en-US" sz="1400" b="1" dirty="0">
                <a:solidFill>
                  <a:schemeClr val="bg2"/>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chemeClr val="bg2"/>
                </a:solidFill>
                <a:latin typeface="Menlo" panose="020B0609030804020204" pitchFamily="49" charset="0"/>
              </a:rPr>
              <a:t>.</a:t>
            </a:r>
          </a:p>
          <a:p>
            <a:r>
              <a:rPr lang="en-US" sz="1400" b="1" dirty="0">
                <a:solidFill>
                  <a:schemeClr val="bg2"/>
                </a:solidFill>
                <a:latin typeface="Menlo" panose="020B0609030804020204" pitchFamily="49" charset="0"/>
              </a:rPr>
              <a:t>git clone https://</a:t>
            </a:r>
            <a:r>
              <a:rPr lang="en-US" sz="1400" b="1" dirty="0" err="1">
                <a:solidFill>
                  <a:schemeClr val="bg2"/>
                </a:solidFill>
                <a:latin typeface="Menlo" panose="020B0609030804020204" pitchFamily="49" charset="0"/>
              </a:rPr>
              <a:t>github.com</a:t>
            </a:r>
            <a:r>
              <a:rPr lang="en-US" sz="1400" b="1" dirty="0">
                <a:solidFill>
                  <a:schemeClr val="bg2"/>
                </a:solidFill>
                <a:latin typeface="Menlo" panose="020B0609030804020204" pitchFamily="49" charset="0"/>
              </a:rPr>
              <a:t>/LLNL/</a:t>
            </a:r>
            <a:r>
              <a:rPr lang="en-US" sz="1400" b="1" dirty="0" err="1">
                <a:solidFill>
                  <a:schemeClr val="bg2"/>
                </a:solidFill>
                <a:latin typeface="Menlo" panose="020B0609030804020204" pitchFamily="49" charset="0"/>
              </a:rPr>
              <a:t>blt</a:t>
            </a:r>
            <a:r>
              <a:rPr lang="en-US" sz="1400" b="1" dirty="0">
                <a:solidFill>
                  <a:schemeClr val="bg2"/>
                </a:solidFill>
                <a:latin typeface="Menlo" panose="020B0609030804020204" pitchFamily="49" charset="0"/>
              </a:rPr>
              <a:t>/</a:t>
            </a:r>
          </a:p>
          <a:p>
            <a:r>
              <a:rPr lang="en-US" sz="1400" b="1" dirty="0" err="1">
                <a:solidFill>
                  <a:schemeClr val="bg2"/>
                </a:solidFill>
                <a:latin typeface="Menlo" panose="020B0609030804020204" pitchFamily="49" charset="0"/>
              </a:rPr>
              <a:t>mkdir</a:t>
            </a:r>
            <a:r>
              <a:rPr lang="en-US" sz="1400" b="1" dirty="0">
                <a:solidFill>
                  <a:schemeClr val="bg2"/>
                </a:solidFill>
                <a:latin typeface="Menlo" panose="020B0609030804020204" pitchFamily="49" charset="0"/>
              </a:rPr>
              <a:t> build &amp;&amp; cd build</a:t>
            </a:r>
          </a:p>
          <a:p>
            <a:r>
              <a:rPr lang="en-US" sz="1400" b="1" dirty="0">
                <a:solidFill>
                  <a:schemeClr val="bg2"/>
                </a:solidFill>
                <a:latin typeface="Menlo" panose="020B0609030804020204" pitchFamily="49" charset="0"/>
              </a:rPr>
              <a:t>make –j &amp;&amp; make test</a:t>
            </a:r>
          </a:p>
        </p:txBody>
      </p:sp>
      <p:sp>
        <p:nvSpPr>
          <p:cNvPr id="9" name="Rectangle 8">
            <a:extLst>
              <a:ext uri="{FF2B5EF4-FFF2-40B4-BE49-F238E27FC236}">
                <a16:creationId xmlns:a16="http://schemas.microsoft.com/office/drawing/2014/main" id="{1006434A-0222-5643-8057-D12E2DDA8E3D}"/>
              </a:ext>
            </a:extLst>
          </p:cNvPr>
          <p:cNvSpPr/>
          <p:nvPr/>
        </p:nvSpPr>
        <p:spPr>
          <a:xfrm>
            <a:off x="450167" y="3243405"/>
            <a:ext cx="8059652" cy="3046988"/>
          </a:xfrm>
          <a:prstGeom prst="rect">
            <a:avLst/>
          </a:prstGeom>
          <a:solidFill>
            <a:schemeClr val="tx1">
              <a:lumMod val="50000"/>
              <a:lumOff val="50000"/>
            </a:schemeClr>
          </a:solidFill>
        </p:spPr>
        <p:txBody>
          <a:bodyPr wrap="square">
            <a:spAutoFit/>
          </a:bodyPr>
          <a:lstStyle/>
          <a:p>
            <a:r>
              <a:rPr lang="en-US" sz="1600" b="1" dirty="0">
                <a:solidFill>
                  <a:schemeClr val="bg1"/>
                </a:solidFill>
              </a:rPr>
              <a:t>...</a:t>
            </a:r>
          </a:p>
          <a:p>
            <a:r>
              <a:rPr lang="en-US" sz="1600" b="1" dirty="0">
                <a:solidFill>
                  <a:schemeClr val="bg1"/>
                </a:solidFill>
              </a:rPr>
              <a:t>[100%] </a:t>
            </a:r>
            <a:r>
              <a:rPr lang="en-US" sz="1600" b="1" dirty="0">
                <a:solidFill>
                  <a:srgbClr val="15FF04"/>
                </a:solidFill>
              </a:rPr>
              <a:t>Linking CXX executable ../../../tests/</a:t>
            </a:r>
            <a:r>
              <a:rPr lang="en-US" sz="1600" b="1" dirty="0" err="1">
                <a:solidFill>
                  <a:srgbClr val="15FF04"/>
                </a:solidFill>
              </a:rPr>
              <a:t>blt_gtest_smoke</a:t>
            </a:r>
            <a:endParaRPr lang="en-US" sz="1600" b="1" dirty="0">
              <a:solidFill>
                <a:srgbClr val="15FF04"/>
              </a:solidFill>
            </a:endParaRPr>
          </a:p>
          <a:p>
            <a:r>
              <a:rPr lang="en-US" sz="1600" b="1" dirty="0">
                <a:solidFill>
                  <a:schemeClr val="bg1"/>
                </a:solidFill>
              </a:rPr>
              <a:t>[100%] Built target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mac0103234:build 99r$ make test</a:t>
            </a:r>
          </a:p>
          <a:p>
            <a:r>
              <a:rPr lang="en-US" sz="1600" b="1" dirty="0">
                <a:solidFill>
                  <a:schemeClr val="bg1"/>
                </a:solidFill>
              </a:rPr>
              <a:t>Running tests...</a:t>
            </a:r>
          </a:p>
          <a:p>
            <a:r>
              <a:rPr lang="en-US" sz="1600" b="1" dirty="0">
                <a:solidFill>
                  <a:schemeClr val="bg1"/>
                </a:solidFill>
              </a:rPr>
              <a:t>Test project /Users/99r/work/</a:t>
            </a:r>
            <a:r>
              <a:rPr lang="en-US" sz="1600" b="1" dirty="0" err="1">
                <a:solidFill>
                  <a:schemeClr val="bg1"/>
                </a:solidFill>
              </a:rPr>
              <a:t>autoQCT</a:t>
            </a:r>
            <a:r>
              <a:rPr lang="en-US" sz="1600" b="1" dirty="0">
                <a:solidFill>
                  <a:schemeClr val="bg1"/>
                </a:solidFill>
              </a:rPr>
              <a:t>/</a:t>
            </a:r>
            <a:r>
              <a:rPr lang="en-US" sz="1600" b="1" dirty="0" err="1">
                <a:solidFill>
                  <a:schemeClr val="bg1"/>
                </a:solidFill>
              </a:rPr>
              <a:t>blank_project</a:t>
            </a:r>
            <a:r>
              <a:rPr lang="en-US" sz="1600" b="1" dirty="0">
                <a:solidFill>
                  <a:schemeClr val="bg1"/>
                </a:solidFill>
              </a:rPr>
              <a:t>/build</a:t>
            </a:r>
          </a:p>
          <a:p>
            <a:r>
              <a:rPr lang="en-US" sz="1600" b="1" dirty="0">
                <a:solidFill>
                  <a:schemeClr val="bg1"/>
                </a:solidFill>
              </a:rPr>
              <a:t>    Start 1: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1/1 Test #1: </a:t>
            </a:r>
            <a:r>
              <a:rPr lang="en-US" sz="1600" b="1" dirty="0" err="1">
                <a:solidFill>
                  <a:schemeClr val="bg1"/>
                </a:solidFill>
              </a:rPr>
              <a:t>blt_gtest_smoke</a:t>
            </a:r>
            <a:r>
              <a:rPr lang="en-US" sz="1600" b="1" dirty="0">
                <a:solidFill>
                  <a:schemeClr val="bg1"/>
                </a:solidFill>
              </a:rPr>
              <a:t> ..................   Passed    0.46 sec</a:t>
            </a:r>
          </a:p>
          <a:p>
            <a:endParaRPr lang="en-US" sz="1600" b="1" dirty="0">
              <a:solidFill>
                <a:schemeClr val="bg1"/>
              </a:solidFill>
            </a:endParaRPr>
          </a:p>
          <a:p>
            <a:r>
              <a:rPr lang="en-US" sz="1600" b="1" dirty="0">
                <a:solidFill>
                  <a:srgbClr val="15FF04"/>
                </a:solidFill>
              </a:rPr>
              <a:t>100% tests passed</a:t>
            </a:r>
            <a:r>
              <a:rPr lang="en-US" sz="1600" b="1" dirty="0">
                <a:solidFill>
                  <a:schemeClr val="bg1"/>
                </a:solidFill>
              </a:rPr>
              <a:t>, 0 tests failed out of 1</a:t>
            </a:r>
          </a:p>
          <a:p>
            <a:endParaRPr lang="en-US" sz="1600" b="1" dirty="0">
              <a:solidFill>
                <a:schemeClr val="bg1"/>
              </a:solidFill>
            </a:endParaRPr>
          </a:p>
          <a:p>
            <a:r>
              <a:rPr lang="en-US" sz="1600" b="1"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3725" y="42050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6664617" y="2583825"/>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19254228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Analysis: </a:t>
            </a:r>
            <a:r>
              <a:rPr lang="en-US" sz="2400" dirty="0" err="1"/>
              <a:t>pylint</a:t>
            </a:r>
            <a:r>
              <a:rPr lang="en-US" sz="2400" dirty="0"/>
              <a:t> / flake8</a:t>
            </a:r>
            <a:endParaRPr lang="en-US" dirty="0"/>
          </a:p>
          <a:p>
            <a:pPr lvl="1"/>
            <a:endParaRPr lang="en-US" dirty="0"/>
          </a:p>
        </p:txBody>
      </p:sp>
    </p:spTree>
    <p:extLst>
      <p:ext uri="{BB962C8B-B14F-4D97-AF65-F5344CB8AC3E}">
        <p14:creationId xmlns:p14="http://schemas.microsoft.com/office/powerpoint/2010/main" val="22309849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other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035852"/>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029766"/>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coverage Example</a:t>
            </a:r>
          </a:p>
        </p:txBody>
      </p:sp>
    </p:spTree>
    <p:extLst>
      <p:ext uri="{BB962C8B-B14F-4D97-AF65-F5344CB8AC3E}">
        <p14:creationId xmlns:p14="http://schemas.microsoft.com/office/powerpoint/2010/main" val="4029406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Patricia A. Grubel, Rinku K. Gupta, and David M. Rogers, Better Scientific Software tutorial, in ISC High Performance, online, 2021. DOI: </a:t>
            </a:r>
            <a:r>
              <a:rPr lang="en-US" sz="1600" b="1" dirty="0">
                <a:hlinkClick r:id="rId4"/>
              </a:rPr>
              <a:t>10.6084/m9.figshare.14642520</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a:t>This </a:t>
            </a:r>
            <a:r>
              <a:rPr lang="en-US" sz="1400" dirty="0"/>
              <a:t>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4111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Hello Numerical World Example (heat equation)</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591122"/>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1084498"/>
            <a:ext cx="9604561"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github.com/</a:t>
            </a:r>
            <a:r>
              <a:rPr lang="en-US" sz="2200" dirty="0" err="1">
                <a:solidFill>
                  <a:schemeClr val="tx2"/>
                </a:solidFill>
                <a:latin typeface="Menlo" panose="020B0609030804020204" pitchFamily="49" charset="0"/>
                <a:hlinkClick r:id="rId3"/>
              </a:rPr>
              <a:t>bssw</a:t>
            </a:r>
            <a:r>
              <a:rPr lang="en-US" sz="2200" dirty="0">
                <a:solidFill>
                  <a:schemeClr val="tx2"/>
                </a:solidFill>
                <a:latin typeface="Menlo" panose="020B0609030804020204" pitchFamily="49" charset="0"/>
                <a:hlinkClick r:id="rId3"/>
              </a:rPr>
              <a:t>-tutorials/hello-numerical-world</a:t>
            </a:r>
            <a:endParaRPr lang="en-US" sz="22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467626"/>
            <a:ext cx="11369809" cy="1890135"/>
          </a:xfrm>
        </p:spPr>
        <p:txBody>
          <a:bodyPr/>
          <a:lstStyle/>
          <a:p>
            <a:r>
              <a:rPr lang="en-US" sz="2800" dirty="0"/>
              <a:t>Lots of setup code – prepares problem for kernel calls</a:t>
            </a:r>
          </a:p>
          <a:p>
            <a:r>
              <a:rPr lang="en-US" sz="2800" dirty="0"/>
              <a:t>Isolated, swappable kernel calls</a:t>
            </a:r>
          </a:p>
          <a:p>
            <a:pPr lvl="1"/>
            <a:r>
              <a:rPr lang="en-US" sz="2400" dirty="0"/>
              <a:t>Imagine adding kernels to larger, multi-physics application.</a:t>
            </a:r>
          </a:p>
          <a:p>
            <a:r>
              <a:rPr lang="en-US" sz="2800" dirty="0"/>
              <a:t>How can we support testing all these kernel configurations?</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2173799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251279" y="5989206"/>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What to Test?</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65761" y="2154506"/>
            <a:ext cx="8085900" cy="4292014"/>
          </a:xfrm>
        </p:spPr>
        <p:txBody>
          <a:bodyPr/>
          <a:lstStyle/>
          <a:p>
            <a:r>
              <a:rPr lang="en-US" sz="2800" dirty="0"/>
              <a:t>Types of Tests:</a:t>
            </a:r>
            <a:endParaRPr lang="en-US" sz="2800" i="1" dirty="0"/>
          </a:p>
          <a:p>
            <a:pPr lvl="1"/>
            <a:r>
              <a:rPr lang="en-US" sz="2400" dirty="0"/>
              <a:t>code coverage – ensure options parse, bad cases detected, utilities </a:t>
            </a:r>
            <a:r>
              <a:rPr lang="en-US" sz="2400" dirty="0" err="1"/>
              <a:t>fuction</a:t>
            </a:r>
            <a:r>
              <a:rPr lang="en-US" sz="2400" dirty="0"/>
              <a:t>,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integration between codes?</a:t>
            </a:r>
          </a:p>
          <a:p>
            <a:pPr lvl="1"/>
            <a:r>
              <a:rPr lang="en-US" sz="2400" dirty="0"/>
              <a:t>test compile/run in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2976463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251279" y="5989206"/>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Running Tests via </a:t>
            </a:r>
            <a:r>
              <a:rPr lang="en-US" dirty="0" err="1"/>
              <a:t>makefile</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1" y="1841242"/>
            <a:ext cx="8059652" cy="4708981"/>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make </a:t>
            </a:r>
            <a:r>
              <a:rPr lang="en-US" sz="2000" dirty="0" err="1">
                <a:solidFill>
                  <a:schemeClr val="bg1">
                    <a:lumMod val="95000"/>
                  </a:schemeClr>
                </a:solidFill>
              </a:rPr>
              <a:t>check_all</a:t>
            </a:r>
            <a:endParaRPr lang="en-US" sz="2000" dirty="0">
              <a:solidFill>
                <a:schemeClr val="bg1">
                  <a:lumMod val="95000"/>
                </a:schemeClr>
              </a:solidFill>
            </a:endParaRPr>
          </a:p>
          <a:p>
            <a:pPr lvl="1"/>
            <a:r>
              <a:rPr lang="en-US" sz="2000" dirty="0" err="1">
                <a:solidFill>
                  <a:schemeClr val="bg1">
                    <a:lumMod val="95000"/>
                  </a:schemeClr>
                </a:solidFill>
              </a:rPr>
              <a:t>c++</a:t>
            </a:r>
            <a:r>
              <a:rPr lang="en-US" sz="2000" dirty="0">
                <a:solidFill>
                  <a:schemeClr val="bg1">
                    <a:lumMod val="95000"/>
                  </a:schemeClr>
                </a:solidFill>
              </a:rPr>
              <a:t> -c  -</a:t>
            </a:r>
            <a:r>
              <a:rPr lang="en-US" sz="2000" dirty="0" err="1">
                <a:solidFill>
                  <a:schemeClr val="bg1">
                    <a:lumMod val="95000"/>
                  </a:schemeClr>
                </a:solidFill>
              </a:rPr>
              <a:t>Iinclude</a:t>
            </a:r>
            <a:r>
              <a:rPr lang="en-US" sz="2000" dirty="0">
                <a:solidFill>
                  <a:schemeClr val="bg1">
                    <a:lumMod val="95000"/>
                  </a:schemeClr>
                </a:solidFill>
              </a:rPr>
              <a:t> -DHEAT_VERSION_MAJOR=0 -DHEAT_VERSION_MINOR=5  </a:t>
            </a:r>
            <a:r>
              <a:rPr lang="en-US" sz="2000" dirty="0" err="1">
                <a:solidFill>
                  <a:schemeClr val="bg1">
                    <a:lumMod val="95000"/>
                  </a:schemeClr>
                </a:solidFill>
              </a:rPr>
              <a:t>args.C</a:t>
            </a:r>
            <a:r>
              <a:rPr lang="en-US" sz="2000" dirty="0">
                <a:solidFill>
                  <a:schemeClr val="bg1">
                    <a:lumMod val="95000"/>
                  </a:schemeClr>
                </a:solidFill>
              </a:rPr>
              <a:t> -o </a:t>
            </a:r>
            <a:r>
              <a:rPr lang="en-US" sz="2000" dirty="0" err="1">
                <a:solidFill>
                  <a:schemeClr val="bg1">
                    <a:lumMod val="95000"/>
                  </a:schemeClr>
                </a:solidFill>
              </a:rPr>
              <a:t>args.o</a:t>
            </a:r>
            <a:endParaRPr lang="en-US" sz="2000" dirty="0">
              <a:solidFill>
                <a:schemeClr val="bg1">
                  <a:lumMod val="95000"/>
                </a:schemeClr>
              </a:solidFill>
            </a:endParaRPr>
          </a:p>
          <a:p>
            <a:pPr lvl="1"/>
            <a:r>
              <a:rPr lang="en-US" sz="2000" dirty="0" err="1">
                <a:solidFill>
                  <a:schemeClr val="bg1">
                    <a:lumMod val="95000"/>
                  </a:schemeClr>
                </a:solidFill>
              </a:rPr>
              <a:t>c++</a:t>
            </a:r>
            <a:r>
              <a:rPr lang="en-US" sz="2000" dirty="0">
                <a:solidFill>
                  <a:schemeClr val="bg1">
                    <a:lumMod val="95000"/>
                  </a:schemeClr>
                </a:solidFill>
              </a:rPr>
              <a:t> -o heat </a:t>
            </a:r>
            <a:r>
              <a:rPr lang="en-US" sz="2000" dirty="0" err="1">
                <a:solidFill>
                  <a:schemeClr val="bg1">
                    <a:lumMod val="95000"/>
                  </a:schemeClr>
                </a:solidFill>
              </a:rPr>
              <a:t>heat.o</a:t>
            </a:r>
            <a:r>
              <a:rPr lang="en-US" sz="2000" dirty="0">
                <a:solidFill>
                  <a:schemeClr val="bg1">
                    <a:lumMod val="95000"/>
                  </a:schemeClr>
                </a:solidFill>
              </a:rPr>
              <a:t> </a:t>
            </a:r>
            <a:r>
              <a:rPr lang="en-US" sz="2000" dirty="0" err="1">
                <a:solidFill>
                  <a:schemeClr val="bg1">
                    <a:lumMod val="95000"/>
                  </a:schemeClr>
                </a:solidFill>
              </a:rPr>
              <a:t>utils.o</a:t>
            </a:r>
            <a:r>
              <a:rPr lang="en-US" sz="2000" dirty="0">
                <a:solidFill>
                  <a:schemeClr val="bg1">
                    <a:lumMod val="95000"/>
                  </a:schemeClr>
                </a:solidFill>
              </a:rPr>
              <a:t> </a:t>
            </a:r>
            <a:r>
              <a:rPr lang="en-US" sz="2000" dirty="0" err="1">
                <a:solidFill>
                  <a:schemeClr val="bg1">
                    <a:lumMod val="95000"/>
                  </a:schemeClr>
                </a:solidFill>
              </a:rPr>
              <a:t>args.o</a:t>
            </a:r>
            <a:r>
              <a:rPr lang="en-US" sz="2000" dirty="0">
                <a:solidFill>
                  <a:schemeClr val="bg1">
                    <a:lumMod val="95000"/>
                  </a:schemeClr>
                </a:solidFill>
              </a:rPr>
              <a:t> </a:t>
            </a:r>
            <a:r>
              <a:rPr lang="en-US" sz="2000" dirty="0" err="1">
                <a:solidFill>
                  <a:schemeClr val="bg1">
                    <a:lumMod val="95000"/>
                  </a:schemeClr>
                </a:solidFill>
              </a:rPr>
              <a:t>exact.o</a:t>
            </a:r>
            <a:r>
              <a:rPr lang="en-US" sz="2000" dirty="0">
                <a:solidFill>
                  <a:schemeClr val="bg1">
                    <a:lumMod val="95000"/>
                  </a:schemeClr>
                </a:solidFill>
              </a:rPr>
              <a:t> </a:t>
            </a:r>
            <a:r>
              <a:rPr lang="en-US" sz="2000" dirty="0" err="1">
                <a:solidFill>
                  <a:schemeClr val="bg1">
                    <a:lumMod val="95000"/>
                  </a:schemeClr>
                </a:solidFill>
              </a:rPr>
              <a:t>ftcs.o</a:t>
            </a:r>
            <a:r>
              <a:rPr lang="en-US" sz="2000" dirty="0">
                <a:solidFill>
                  <a:schemeClr val="bg1">
                    <a:lumMod val="95000"/>
                  </a:schemeClr>
                </a:solidFill>
              </a:rPr>
              <a:t> upwind15.o </a:t>
            </a:r>
            <a:r>
              <a:rPr lang="en-US" sz="2000" dirty="0" err="1">
                <a:solidFill>
                  <a:schemeClr val="bg1">
                    <a:lumMod val="95000"/>
                  </a:schemeClr>
                </a:solidFill>
              </a:rPr>
              <a:t>crankn.o</a:t>
            </a:r>
            <a:r>
              <a:rPr lang="en-US" sz="2000" dirty="0">
                <a:solidFill>
                  <a:schemeClr val="bg1">
                    <a:lumMod val="95000"/>
                  </a:schemeClr>
                </a:solidFill>
              </a:rPr>
              <a:t>  -</a:t>
            </a:r>
            <a:r>
              <a:rPr lang="en-US" sz="2000" dirty="0" err="1">
                <a:solidFill>
                  <a:schemeClr val="bg1">
                    <a:lumMod val="95000"/>
                  </a:schemeClr>
                </a:solidFill>
              </a:rPr>
              <a:t>lm</a:t>
            </a:r>
            <a:endParaRPr lang="en-US" sz="2000" dirty="0">
              <a:solidFill>
                <a:schemeClr val="bg1">
                  <a:lumMod val="95000"/>
                </a:schemeClr>
              </a:solidFill>
            </a:endParaRPr>
          </a:p>
          <a:p>
            <a:pPr lvl="1"/>
            <a:r>
              <a:rPr lang="en-US" sz="2000" dirty="0">
                <a:solidFill>
                  <a:schemeClr val="bg1">
                    <a:lumMod val="95000"/>
                  </a:schemeClr>
                </a:solidFill>
              </a:rPr>
              <a:t>./heat </a:t>
            </a:r>
            <a:r>
              <a:rPr lang="en-US" sz="2000" dirty="0" err="1">
                <a:solidFill>
                  <a:schemeClr val="bg1">
                    <a:lumMod val="95000"/>
                  </a:schemeClr>
                </a:solidFill>
              </a:rPr>
              <a:t>runame</a:t>
            </a:r>
            <a:r>
              <a:rPr lang="en-US" sz="2000" dirty="0">
                <a:solidFill>
                  <a:schemeClr val="bg1">
                    <a:lumMod val="95000"/>
                  </a:schemeClr>
                </a:solidFill>
              </a:rPr>
              <a:t>=check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="check"</a:t>
            </a:r>
          </a:p>
          <a:p>
            <a:pPr lvl="1"/>
            <a:r>
              <a:rPr lang="en-US" sz="2000" dirty="0">
                <a:solidFill>
                  <a:schemeClr val="bg1">
                    <a:lumMod val="95000"/>
                  </a:schemeClr>
                </a:solidFill>
              </a:rPr>
              <a:t> ...</a:t>
            </a:r>
          </a:p>
          <a:p>
            <a:pPr lvl="1"/>
            <a:r>
              <a:rPr lang="en-US" sz="2000" dirty="0">
                <a:solidFill>
                  <a:schemeClr val="bg1">
                    <a:lumMod val="95000"/>
                  </a:schemeClr>
                </a:solidFill>
              </a:rPr>
              <a:t>Stopped after 001490 iterations for threshold 2.46636e-15</a:t>
            </a:r>
          </a:p>
          <a:p>
            <a:pPr lvl="1"/>
            <a:r>
              <a:rPr lang="en-US" sz="2000" dirty="0">
                <a:solidFill>
                  <a:schemeClr val="bg1">
                    <a:lumMod val="95000"/>
                  </a:schemeClr>
                </a:solidFill>
              </a:rPr>
              <a:t>cat check/</a:t>
            </a:r>
            <a:r>
              <a:rPr lang="en-US" sz="2000" dirty="0" err="1">
                <a:solidFill>
                  <a:schemeClr val="bg1">
                    <a:lumMod val="95000"/>
                  </a:schemeClr>
                </a:solidFill>
              </a:rPr>
              <a:t>check_soln_final.curve</a:t>
            </a:r>
            <a:endParaRPr lang="en-US" sz="2000" dirty="0">
              <a:solidFill>
                <a:schemeClr val="bg1">
                  <a:lumMod val="95000"/>
                </a:schemeClr>
              </a:solidFill>
            </a:endParaRPr>
          </a:p>
          <a:p>
            <a:pPr lvl="1"/>
            <a:r>
              <a:rPr lang="en-US" sz="2000" dirty="0">
                <a:solidFill>
                  <a:schemeClr val="bg1">
                    <a:lumMod val="95000"/>
                  </a:schemeClr>
                </a:solidFill>
              </a:rPr>
              <a:t># Temperature</a:t>
            </a:r>
          </a:p>
          <a:p>
            <a:pPr lvl="1"/>
            <a:r>
              <a:rPr lang="en-US" sz="2000" dirty="0">
                <a:solidFill>
                  <a:schemeClr val="bg1">
                    <a:lumMod val="95000"/>
                  </a:schemeClr>
                </a:solidFill>
              </a:rPr>
              <a:t>...</a:t>
            </a:r>
          </a:p>
          <a:p>
            <a:pPr lvl="1"/>
            <a:r>
              <a:rPr lang="en-US" sz="2000" dirty="0">
                <a:solidFill>
                  <a:schemeClr val="bg1">
                    <a:lumMod val="95000"/>
                  </a:schemeClr>
                </a:solidFill>
              </a:rPr>
              <a:t>./</a:t>
            </a:r>
            <a:r>
              <a:rPr lang="en-US" sz="2000" dirty="0" err="1">
                <a:solidFill>
                  <a:schemeClr val="bg1">
                    <a:lumMod val="95000"/>
                  </a:schemeClr>
                </a:solidFill>
              </a:rPr>
              <a:t>check.sh</a:t>
            </a:r>
            <a:r>
              <a:rPr lang="en-US" sz="2000" dirty="0">
                <a:solidFill>
                  <a:schemeClr val="bg1">
                    <a:lumMod val="95000"/>
                  </a:schemeClr>
                </a:solidFill>
              </a:rPr>
              <a:t> check/</a:t>
            </a:r>
            <a:r>
              <a:rPr lang="en-US" sz="2000" dirty="0" err="1">
                <a:solidFill>
                  <a:schemeClr val="bg1">
                    <a:lumMod val="95000"/>
                  </a:schemeClr>
                </a:solidFill>
              </a:rPr>
              <a:t>check_soln_final.curve</a:t>
            </a:r>
            <a:r>
              <a:rPr lang="en-US" sz="2000" dirty="0">
                <a:solidFill>
                  <a:schemeClr val="bg1">
                    <a:lumMod val="95000"/>
                  </a:schemeClr>
                </a:solidFill>
              </a:rPr>
              <a:t> 0</a:t>
            </a:r>
          </a:p>
          <a:p>
            <a:pPr lvl="1"/>
            <a:endParaRPr lang="en-US" sz="2000" dirty="0">
              <a:solidFill>
                <a:schemeClr val="bg1">
                  <a:lumMod val="95000"/>
                </a:schemeClr>
              </a:solidFill>
            </a:endParaRPr>
          </a:p>
          <a:p>
            <a:r>
              <a:rPr lang="en-US" sz="2000" b="1" dirty="0">
                <a:solidFill>
                  <a:srgbClr val="15FF04"/>
                </a:solidFill>
              </a:rPr>
              <a:t> make completes: commands succeeded</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TODO – try out new build tools and add tests to them</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1096093"/>
            <a:ext cx="11369809" cy="5114702"/>
          </a:xfrm>
        </p:spPr>
        <p:txBody>
          <a:bodyPr/>
          <a:lstStyle/>
          <a:p>
            <a:r>
              <a:rPr lang="en-US" sz="2800" dirty="0"/>
              <a:t>Replace </a:t>
            </a:r>
            <a:r>
              <a:rPr lang="en-US" sz="2800" dirty="0" err="1"/>
              <a:t>makefile</a:t>
            </a:r>
            <a:r>
              <a:rPr lang="en-US" sz="2800" dirty="0"/>
              <a:t> with </a:t>
            </a:r>
            <a:r>
              <a:rPr lang="en-US" sz="2800" i="1" dirty="0" err="1"/>
              <a:t>CMakeLists.txt</a:t>
            </a:r>
            <a:endParaRPr lang="en-US" sz="2800" i="1" dirty="0"/>
          </a:p>
          <a:p>
            <a:pPr lvl="1"/>
            <a:r>
              <a:rPr lang="en-US" sz="2400" dirty="0"/>
              <a:t>replaces rules with </a:t>
            </a:r>
            <a:r>
              <a:rPr lang="en-US" sz="2400" i="1" dirty="0"/>
              <a:t>targets</a:t>
            </a:r>
            <a:r>
              <a:rPr lang="en-US" sz="2400" dirty="0"/>
              <a:t> (tied to a list of source files)</a:t>
            </a:r>
          </a:p>
          <a:p>
            <a:pPr lvl="1"/>
            <a:r>
              <a:rPr lang="en-US" sz="2400" dirty="0"/>
              <a:t>targets have </a:t>
            </a:r>
            <a:r>
              <a:rPr lang="en-US" sz="2400" i="1" dirty="0"/>
              <a:t>attributes</a:t>
            </a:r>
          </a:p>
          <a:p>
            <a:pPr lvl="2"/>
            <a:r>
              <a:rPr lang="en-US" sz="2200" dirty="0" err="1"/>
              <a:t>target_link_libraries</a:t>
            </a:r>
            <a:r>
              <a:rPr lang="en-US" sz="2200" dirty="0"/>
              <a:t> (e.g. MPI::MPI_CXX)</a:t>
            </a:r>
          </a:p>
          <a:p>
            <a:pPr lvl="2"/>
            <a:r>
              <a:rPr lang="en-US" sz="2200" dirty="0" err="1"/>
              <a:t>target_include_directories</a:t>
            </a:r>
            <a:r>
              <a:rPr lang="en-US" sz="2200" dirty="0"/>
              <a:t> (many already inferred from link libraries)</a:t>
            </a:r>
          </a:p>
          <a:p>
            <a:pPr lvl="2"/>
            <a:r>
              <a:rPr lang="en-US" sz="2200" dirty="0" err="1"/>
              <a:t>target_compile_features</a:t>
            </a:r>
            <a:r>
              <a:rPr lang="en-US" sz="2200" dirty="0"/>
              <a:t> (e.g. cxx_std11)</a:t>
            </a:r>
          </a:p>
          <a:p>
            <a:pPr lvl="1"/>
            <a:r>
              <a:rPr lang="en-US" sz="2400" dirty="0"/>
              <a:t>provides </a:t>
            </a:r>
            <a:r>
              <a:rPr lang="en-US" sz="2400" i="1" dirty="0" err="1"/>
              <a:t>find_package</a:t>
            </a:r>
            <a:r>
              <a:rPr lang="en-US" sz="2400" i="1" dirty="0"/>
              <a:t> </a:t>
            </a:r>
            <a:r>
              <a:rPr lang="en-US" sz="2400" dirty="0"/>
              <a:t>command</a:t>
            </a:r>
          </a:p>
          <a:p>
            <a:pPr lvl="1"/>
            <a:r>
              <a:rPr lang="en-US" sz="2400" dirty="0"/>
              <a:t>targets can be installed</a:t>
            </a:r>
            <a:endParaRPr lang="en-US" sz="2800" dirty="0"/>
          </a:p>
          <a:p>
            <a:r>
              <a:rPr lang="en-US" sz="2800" dirty="0"/>
              <a:t>Replace "make </a:t>
            </a:r>
            <a:r>
              <a:rPr lang="en-US" sz="2800" dirty="0" err="1"/>
              <a:t>check_all</a:t>
            </a:r>
            <a:r>
              <a:rPr lang="en-US" sz="2800" dirty="0"/>
              <a:t>" with </a:t>
            </a:r>
            <a:r>
              <a:rPr lang="en-US" sz="2800" i="1" dirty="0" err="1"/>
              <a:t>ctest</a:t>
            </a:r>
            <a:endParaRPr lang="en-US" sz="2800" i="1" dirty="0"/>
          </a:p>
          <a:p>
            <a:pPr lvl="1"/>
            <a:r>
              <a:rPr lang="en-US" sz="2400" dirty="0"/>
              <a:t>reduces glue code</a:t>
            </a:r>
          </a:p>
          <a:p>
            <a:pPr lvl="1"/>
            <a:r>
              <a:rPr lang="en-US" sz="2400" dirty="0"/>
              <a:t>different interface for adding tests</a:t>
            </a:r>
          </a:p>
          <a:p>
            <a:r>
              <a:rPr lang="en-US" sz="2800" dirty="0"/>
              <a:t>End Result: contrast two methods of testing.</a:t>
            </a:r>
            <a:endParaRPr lang="en-US" dirty="0"/>
          </a:p>
        </p:txBody>
      </p:sp>
    </p:spTree>
    <p:extLst>
      <p:ext uri="{BB962C8B-B14F-4D97-AF65-F5344CB8AC3E}">
        <p14:creationId xmlns:p14="http://schemas.microsoft.com/office/powerpoint/2010/main" val="3508478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existing </a:t>
            </a:r>
            <a:r>
              <a:rPr lang="en-US" dirty="0" err="1"/>
              <a:t>makefile</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0" y="1841242"/>
            <a:ext cx="11718942" cy="3139321"/>
          </a:xfrm>
          <a:prstGeom prst="rect">
            <a:avLst/>
          </a:prstGeom>
          <a:solidFill>
            <a:schemeClr val="tx1">
              <a:lumMod val="75000"/>
              <a:lumOff val="25000"/>
            </a:schemeClr>
          </a:solidFill>
        </p:spPr>
        <p:txBody>
          <a:bodyPr wrap="square">
            <a:spAutoFit/>
          </a:bodyPr>
          <a:lstStyle/>
          <a:p>
            <a:r>
              <a:rPr lang="en-US" sz="2200" dirty="0">
                <a:solidFill>
                  <a:srgbClr val="2CEEEB"/>
                </a:solidFill>
                <a:latin typeface="Monaco" pitchFamily="2" charset="77"/>
              </a:rPr>
              <a:t>...</a:t>
            </a:r>
          </a:p>
          <a:p>
            <a:endParaRPr lang="en-US" sz="2200" dirty="0">
              <a:solidFill>
                <a:srgbClr val="2CEEEB"/>
              </a:solidFill>
              <a:latin typeface="Monaco" pitchFamily="2" charset="77"/>
            </a:endParaRPr>
          </a:p>
          <a:p>
            <a:r>
              <a:rPr lang="en-US" sz="2200" dirty="0">
                <a:solidFill>
                  <a:srgbClr val="2CEEEB"/>
                </a:solidFill>
                <a:latin typeface="Monaco" pitchFamily="2" charset="77"/>
              </a:rPr>
              <a:t># Implicit rule for object files</a:t>
            </a:r>
          </a:p>
          <a:p>
            <a:r>
              <a:rPr lang="en-US" sz="2200" dirty="0">
                <a:solidFill>
                  <a:srgbClr val="2CEEEB"/>
                </a:solidFill>
                <a:latin typeface="Monaco" pitchFamily="2" charset="77"/>
              </a:rPr>
              <a:t>%.o :</a:t>
            </a:r>
            <a:r>
              <a:rPr lang="en-US" sz="2200" dirty="0">
                <a:solidFill>
                  <a:srgbClr val="F2F2F2"/>
                </a:solidFill>
                <a:latin typeface="Monaco" pitchFamily="2" charset="77"/>
              </a:rPr>
              <a:t> </a:t>
            </a:r>
            <a:r>
              <a:rPr lang="en-US" sz="2200" dirty="0">
                <a:solidFill>
                  <a:srgbClr val="2CEEEB"/>
                </a:solidFill>
                <a:latin typeface="Monaco" pitchFamily="2" charset="77"/>
              </a:rPr>
              <a:t>%</a:t>
            </a:r>
            <a:r>
              <a:rPr lang="en-US" sz="2200" dirty="0">
                <a:solidFill>
                  <a:srgbClr val="F2F2F2"/>
                </a:solidFill>
                <a:latin typeface="Monaco" pitchFamily="2" charset="77"/>
              </a:rPr>
              <a:t>.C</a:t>
            </a:r>
          </a:p>
          <a:p>
            <a:r>
              <a:rPr lang="en-US" sz="2200" dirty="0">
                <a:solidFill>
                  <a:srgbClr val="FB00FF"/>
                </a:solidFill>
                <a:latin typeface="Monaco" pitchFamily="2" charset="77"/>
              </a:rPr>
              <a:t>        </a:t>
            </a:r>
            <a:r>
              <a:rPr lang="en-US" sz="2200" dirty="0">
                <a:solidFill>
                  <a:srgbClr val="2CEEEB"/>
                </a:solidFill>
                <a:latin typeface="Monaco" pitchFamily="2" charset="77"/>
              </a:rPr>
              <a:t>$(CXX)</a:t>
            </a:r>
            <a:r>
              <a:rPr lang="en-US" sz="2200" dirty="0">
                <a:solidFill>
                  <a:srgbClr val="FB00FF"/>
                </a:solidFill>
                <a:latin typeface="Monaco" pitchFamily="2" charset="77"/>
              </a:rPr>
              <a:t> -c </a:t>
            </a:r>
            <a:r>
              <a:rPr lang="en-US" sz="2200" dirty="0">
                <a:solidFill>
                  <a:srgbClr val="2CEEEB"/>
                </a:solidFill>
                <a:latin typeface="Monaco" pitchFamily="2" charset="77"/>
              </a:rPr>
              <a:t>$(CXXFLAGS)</a:t>
            </a:r>
            <a:r>
              <a:rPr lang="en-US" sz="2200" dirty="0">
                <a:solidFill>
                  <a:srgbClr val="FB00FF"/>
                </a:solidFill>
                <a:latin typeface="Monaco" pitchFamily="2" charset="77"/>
              </a:rPr>
              <a:t> </a:t>
            </a:r>
            <a:r>
              <a:rPr lang="en-US" sz="2200" dirty="0">
                <a:solidFill>
                  <a:srgbClr val="2CEEEB"/>
                </a:solidFill>
                <a:latin typeface="Monaco" pitchFamily="2" charset="77"/>
              </a:rPr>
              <a:t>$(CPPFLAGS)</a:t>
            </a:r>
            <a:r>
              <a:rPr lang="en-US" sz="2200" dirty="0">
                <a:solidFill>
                  <a:srgbClr val="FB00FF"/>
                </a:solidFill>
                <a:latin typeface="Monaco" pitchFamily="2" charset="77"/>
              </a:rPr>
              <a:t> </a:t>
            </a:r>
            <a:r>
              <a:rPr lang="en-US" sz="2200" dirty="0">
                <a:solidFill>
                  <a:srgbClr val="2CEEEB"/>
                </a:solidFill>
                <a:latin typeface="Monaco" pitchFamily="2" charset="77"/>
              </a:rPr>
              <a:t>$&lt;</a:t>
            </a:r>
            <a:r>
              <a:rPr lang="en-US" sz="2200" dirty="0">
                <a:solidFill>
                  <a:srgbClr val="FB00FF"/>
                </a:solidFill>
                <a:latin typeface="Monaco" pitchFamily="2" charset="77"/>
              </a:rPr>
              <a:t> -o </a:t>
            </a:r>
            <a:r>
              <a:rPr lang="en-US" sz="2200" dirty="0">
                <a:solidFill>
                  <a:srgbClr val="2CEEEB"/>
                </a:solidFill>
                <a:latin typeface="Monaco" pitchFamily="2" charset="77"/>
              </a:rPr>
              <a:t>$@</a:t>
            </a:r>
          </a:p>
          <a:p>
            <a:endParaRPr lang="en-US" sz="2200" dirty="0">
              <a:solidFill>
                <a:srgbClr val="2CEEEB"/>
              </a:solidFill>
              <a:latin typeface="Monaco" pitchFamily="2" charset="77"/>
            </a:endParaRPr>
          </a:p>
          <a:p>
            <a:r>
              <a:rPr lang="en-US" sz="2200" dirty="0">
                <a:solidFill>
                  <a:srgbClr val="2CEEEB"/>
                </a:solidFill>
                <a:latin typeface="Monaco" pitchFamily="2" charset="77"/>
              </a:rPr>
              <a:t># Linking the final heat app</a:t>
            </a:r>
          </a:p>
          <a:p>
            <a:r>
              <a:rPr lang="en-US" sz="2200" dirty="0">
                <a:solidFill>
                  <a:srgbClr val="2CEEEB"/>
                </a:solidFill>
                <a:latin typeface="Monaco" pitchFamily="2" charset="77"/>
              </a:rPr>
              <a:t>heat:</a:t>
            </a:r>
            <a:r>
              <a:rPr lang="en-US" sz="2200" dirty="0">
                <a:solidFill>
                  <a:srgbClr val="F2F2F2"/>
                </a:solidFill>
                <a:latin typeface="Monaco" pitchFamily="2" charset="77"/>
              </a:rPr>
              <a:t> </a:t>
            </a:r>
            <a:r>
              <a:rPr lang="en-US" sz="2200" dirty="0">
                <a:solidFill>
                  <a:srgbClr val="2CEEEB"/>
                </a:solidFill>
                <a:latin typeface="Monaco" pitchFamily="2" charset="77"/>
              </a:rPr>
              <a:t>$(OBJ)</a:t>
            </a:r>
          </a:p>
          <a:p>
            <a:r>
              <a:rPr lang="en-US" sz="2200" dirty="0">
                <a:solidFill>
                  <a:srgbClr val="FB00FF"/>
                </a:solidFill>
                <a:latin typeface="Monaco" pitchFamily="2" charset="77"/>
              </a:rPr>
              <a:t>        </a:t>
            </a:r>
            <a:r>
              <a:rPr lang="en-US" sz="2200" dirty="0">
                <a:solidFill>
                  <a:srgbClr val="2CEEEB"/>
                </a:solidFill>
                <a:latin typeface="Monaco" pitchFamily="2" charset="77"/>
              </a:rPr>
              <a:t>$(CXX)</a:t>
            </a:r>
            <a:r>
              <a:rPr lang="en-US" sz="2200" dirty="0">
                <a:solidFill>
                  <a:srgbClr val="FB00FF"/>
                </a:solidFill>
                <a:latin typeface="Monaco" pitchFamily="2" charset="77"/>
              </a:rPr>
              <a:t> -o heat </a:t>
            </a:r>
            <a:r>
              <a:rPr lang="en-US" sz="2200" dirty="0">
                <a:solidFill>
                  <a:srgbClr val="2CEEEB"/>
                </a:solidFill>
                <a:latin typeface="Monaco" pitchFamily="2" charset="77"/>
              </a:rPr>
              <a:t>$(OBJ)</a:t>
            </a:r>
            <a:r>
              <a:rPr lang="en-US" sz="2200" dirty="0">
                <a:solidFill>
                  <a:srgbClr val="FB00FF"/>
                </a:solidFill>
                <a:latin typeface="Monaco" pitchFamily="2" charset="77"/>
              </a:rPr>
              <a:t> </a:t>
            </a:r>
            <a:r>
              <a:rPr lang="en-US" sz="2200" dirty="0">
                <a:solidFill>
                  <a:srgbClr val="2CEEEB"/>
                </a:solidFill>
                <a:latin typeface="Monaco" pitchFamily="2" charset="77"/>
              </a:rPr>
              <a:t>$(LDFLAGS)</a:t>
            </a:r>
            <a:r>
              <a:rPr lang="en-US" sz="2200" dirty="0">
                <a:solidFill>
                  <a:srgbClr val="FB00FF"/>
                </a:solidFill>
                <a:latin typeface="Monaco" pitchFamily="2" charset="77"/>
              </a:rPr>
              <a:t> –</a:t>
            </a:r>
            <a:r>
              <a:rPr lang="en-US" sz="2200" dirty="0" err="1">
                <a:solidFill>
                  <a:srgbClr val="FB00FF"/>
                </a:solidFill>
                <a:latin typeface="Monaco" pitchFamily="2" charset="77"/>
              </a:rPr>
              <a:t>lm</a:t>
            </a:r>
            <a:endParaRPr lang="en-US" sz="2200" dirty="0">
              <a:solidFill>
                <a:srgbClr val="FB00FF"/>
              </a:solidFill>
              <a:latin typeface="Monaco" pitchFamily="2" charset="77"/>
            </a:endParaRPr>
          </a:p>
        </p:txBody>
      </p:sp>
      <p:sp>
        <p:nvSpPr>
          <p:cNvPr id="4" name="Rectangle 3">
            <a:extLst>
              <a:ext uri="{FF2B5EF4-FFF2-40B4-BE49-F238E27FC236}">
                <a16:creationId xmlns:a16="http://schemas.microsoft.com/office/drawing/2014/main" id="{315CDEB5-B97B-2B40-B8A9-8A8D91D93761}"/>
              </a:ext>
            </a:extLst>
          </p:cNvPr>
          <p:cNvSpPr/>
          <p:nvPr/>
        </p:nvSpPr>
        <p:spPr>
          <a:xfrm>
            <a:off x="1765536" y="5237342"/>
            <a:ext cx="9331209" cy="1107996"/>
          </a:xfrm>
          <a:prstGeom prst="rect">
            <a:avLst/>
          </a:prstGeom>
        </p:spPr>
        <p:txBody>
          <a:bodyPr wrap="square">
            <a:spAutoFit/>
          </a:bodyPr>
          <a:lstStyle/>
          <a:p>
            <a:r>
              <a:rPr lang="en-US" sz="2200" dirty="0"/>
              <a:t>Standard </a:t>
            </a:r>
            <a:r>
              <a:rPr lang="en-US" sz="2200" dirty="0" err="1"/>
              <a:t>makefile</a:t>
            </a:r>
            <a:r>
              <a:rPr lang="en-US" sz="2200" dirty="0"/>
              <a:t> – user selects compile flags.</a:t>
            </a:r>
          </a:p>
          <a:p>
            <a:r>
              <a:rPr lang="en-US" sz="2200" dirty="0"/>
              <a:t>- but flags and features are compiler and system-specific</a:t>
            </a:r>
          </a:p>
          <a:p>
            <a:r>
              <a:rPr lang="en-US" sz="2200" dirty="0"/>
              <a:t>- enter </a:t>
            </a:r>
            <a:r>
              <a:rPr lang="en-US" sz="2200" dirty="0" err="1"/>
              <a:t>automake</a:t>
            </a:r>
            <a:r>
              <a:rPr lang="en-US" sz="2200" dirty="0"/>
              <a:t> and </a:t>
            </a:r>
            <a:r>
              <a:rPr lang="en-US" sz="2200" dirty="0" err="1"/>
              <a:t>cmake</a:t>
            </a:r>
            <a:r>
              <a:rPr lang="en-US" sz="2200" dirty="0"/>
              <a:t> -&gt; generate </a:t>
            </a:r>
            <a:r>
              <a:rPr lang="en-US" sz="2200" dirty="0" err="1"/>
              <a:t>makefiles</a:t>
            </a:r>
            <a:endParaRPr lang="en-US" sz="2200" dirty="0"/>
          </a:p>
        </p:txBody>
      </p:sp>
      <p:sp>
        <p:nvSpPr>
          <p:cNvPr id="8" name="Rectangle 7">
            <a:extLst>
              <a:ext uri="{FF2B5EF4-FFF2-40B4-BE49-F238E27FC236}">
                <a16:creationId xmlns:a16="http://schemas.microsoft.com/office/drawing/2014/main" id="{ADFF2688-404E-2D42-AFD1-817CB7B33602}"/>
              </a:ext>
            </a:extLst>
          </p:cNvPr>
          <p:cNvSpPr/>
          <p:nvPr/>
        </p:nvSpPr>
        <p:spPr>
          <a:xfrm>
            <a:off x="571670" y="1335452"/>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makefile</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280175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Conversion to </a:t>
            </a:r>
            <a:r>
              <a:rPr lang="en-US" dirty="0" err="1"/>
              <a:t>cmake</a:t>
            </a:r>
            <a:r>
              <a:rPr lang="en-US" dirty="0"/>
              <a:t> (entire file)</a:t>
            </a:r>
          </a:p>
        </p:txBody>
      </p:sp>
      <p:sp>
        <p:nvSpPr>
          <p:cNvPr id="9" name="Rectangle 8">
            <a:extLst>
              <a:ext uri="{FF2B5EF4-FFF2-40B4-BE49-F238E27FC236}">
                <a16:creationId xmlns:a16="http://schemas.microsoft.com/office/drawing/2014/main" id="{1006434A-0222-5643-8057-D12E2DDA8E3D}"/>
              </a:ext>
            </a:extLst>
          </p:cNvPr>
          <p:cNvSpPr/>
          <p:nvPr/>
        </p:nvSpPr>
        <p:spPr>
          <a:xfrm>
            <a:off x="480435" y="2029593"/>
            <a:ext cx="11718942" cy="4493538"/>
          </a:xfrm>
          <a:prstGeom prst="rect">
            <a:avLst/>
          </a:prstGeom>
          <a:solidFill>
            <a:schemeClr val="tx1">
              <a:lumMod val="75000"/>
              <a:lumOff val="25000"/>
            </a:schemeClr>
          </a:solidFill>
        </p:spPr>
        <p:txBody>
          <a:bodyPr wrap="square">
            <a:spAutoFit/>
          </a:bodyPr>
          <a:lstStyle/>
          <a:p>
            <a:r>
              <a:rPr lang="en-US" sz="2200" dirty="0" err="1">
                <a:solidFill>
                  <a:srgbClr val="2CEEEB"/>
                </a:solidFill>
                <a:latin typeface="Monaco" pitchFamily="2" charset="77"/>
              </a:rPr>
              <a:t>cmake_minimum_required</a:t>
            </a:r>
            <a:r>
              <a:rPr lang="en-US" sz="2200" dirty="0">
                <a:solidFill>
                  <a:srgbClr val="F2F2F2"/>
                </a:solidFill>
                <a:latin typeface="Monaco" pitchFamily="2" charset="77"/>
              </a:rPr>
              <a:t>(</a:t>
            </a:r>
            <a:r>
              <a:rPr lang="en-US" sz="2200" dirty="0">
                <a:solidFill>
                  <a:srgbClr val="FFFFFF"/>
                </a:solidFill>
                <a:latin typeface="Monaco" pitchFamily="2" charset="77"/>
              </a:rPr>
              <a:t>VERSION</a:t>
            </a:r>
            <a:r>
              <a:rPr lang="en-US" sz="2200" dirty="0">
                <a:solidFill>
                  <a:srgbClr val="F2F2F2"/>
                </a:solidFill>
                <a:latin typeface="Monaco" pitchFamily="2" charset="77"/>
              </a:rPr>
              <a:t> 3.8)</a:t>
            </a:r>
          </a:p>
          <a:p>
            <a:r>
              <a:rPr lang="en-US" sz="2200" dirty="0">
                <a:solidFill>
                  <a:srgbClr val="2CEEEB"/>
                </a:solidFill>
                <a:latin typeface="Monaco" pitchFamily="2" charset="77"/>
              </a:rPr>
              <a:t>project</a:t>
            </a:r>
            <a:r>
              <a:rPr lang="en-US" sz="2200" dirty="0">
                <a:solidFill>
                  <a:srgbClr val="F2F2F2"/>
                </a:solidFill>
                <a:latin typeface="Monaco" pitchFamily="2" charset="77"/>
              </a:rPr>
              <a:t>(heat </a:t>
            </a:r>
            <a:r>
              <a:rPr lang="en-US" sz="2200" dirty="0">
                <a:solidFill>
                  <a:srgbClr val="FFFFFF"/>
                </a:solidFill>
                <a:latin typeface="Monaco" pitchFamily="2" charset="77"/>
              </a:rPr>
              <a:t>VERSION</a:t>
            </a:r>
            <a:r>
              <a:rPr lang="en-US" sz="2200" dirty="0">
                <a:solidFill>
                  <a:srgbClr val="F2F2F2"/>
                </a:solidFill>
                <a:latin typeface="Monaco" pitchFamily="2" charset="77"/>
              </a:rPr>
              <a:t> 0.5 </a:t>
            </a:r>
            <a:r>
              <a:rPr lang="en-US" sz="2200" dirty="0">
                <a:solidFill>
                  <a:srgbClr val="FFFFFF"/>
                </a:solidFill>
                <a:latin typeface="Monaco" pitchFamily="2" charset="77"/>
              </a:rPr>
              <a:t>LANGUAGES</a:t>
            </a:r>
            <a:r>
              <a:rPr lang="en-US" sz="2200" dirty="0">
                <a:solidFill>
                  <a:srgbClr val="F2F2F2"/>
                </a:solidFill>
                <a:latin typeface="Monaco" pitchFamily="2" charset="77"/>
              </a:rPr>
              <a:t> CXX)</a:t>
            </a:r>
          </a:p>
          <a:p>
            <a:r>
              <a:rPr lang="en-US" sz="2200" dirty="0">
                <a:solidFill>
                  <a:srgbClr val="F2F2F2"/>
                </a:solidFill>
                <a:latin typeface="Monaco" pitchFamily="2" charset="77"/>
              </a:rPr>
              <a:t># can change </a:t>
            </a:r>
            <a:r>
              <a:rPr lang="en-US" sz="2200" dirty="0" err="1">
                <a:solidFill>
                  <a:srgbClr val="F2F2F2"/>
                </a:solidFill>
                <a:latin typeface="Monaco" pitchFamily="2" charset="77"/>
              </a:rPr>
              <a:t>boolean</a:t>
            </a:r>
            <a:r>
              <a:rPr lang="en-US" sz="2200" dirty="0">
                <a:solidFill>
                  <a:srgbClr val="F2F2F2"/>
                </a:solidFill>
                <a:latin typeface="Monaco" pitchFamily="2" charset="77"/>
              </a:rPr>
              <a:t> variable with "-DCMAKE_BUILD_TESTS=OFF"</a:t>
            </a:r>
          </a:p>
          <a:p>
            <a:r>
              <a:rPr lang="en-US" sz="2200" dirty="0">
                <a:solidFill>
                  <a:srgbClr val="2CEEEB"/>
                </a:solidFill>
                <a:latin typeface="Monaco" pitchFamily="2" charset="77"/>
              </a:rPr>
              <a:t>option</a:t>
            </a:r>
            <a:r>
              <a:rPr lang="en-US" sz="2200" dirty="0">
                <a:solidFill>
                  <a:srgbClr val="F2F2F2"/>
                </a:solidFill>
                <a:latin typeface="Monaco" pitchFamily="2" charset="77"/>
              </a:rPr>
              <a:t>(BUILD_TESTS </a:t>
            </a:r>
            <a:r>
              <a:rPr lang="en-US" sz="2200" dirty="0">
                <a:solidFill>
                  <a:srgbClr val="FB00FF"/>
                </a:solidFill>
                <a:latin typeface="Monaco" pitchFamily="2" charset="77"/>
              </a:rPr>
              <a:t>"Build the tests accompanying this program."</a:t>
            </a:r>
            <a:r>
              <a:rPr lang="en-US" sz="2200" dirty="0">
                <a:solidFill>
                  <a:srgbClr val="F2F2F2"/>
                </a:solidFill>
                <a:latin typeface="Monaco" pitchFamily="2" charset="77"/>
              </a:rPr>
              <a:t> </a:t>
            </a:r>
            <a:r>
              <a:rPr lang="en-US" sz="2200" dirty="0">
                <a:solidFill>
                  <a:srgbClr val="FFFFFF"/>
                </a:solidFill>
                <a:latin typeface="Monaco" pitchFamily="2" charset="77"/>
              </a:rPr>
              <a:t>ON</a:t>
            </a:r>
            <a:r>
              <a:rPr lang="en-US" sz="2200" dirty="0">
                <a:solidFill>
                  <a:srgbClr val="F2F2F2"/>
                </a:solidFill>
                <a:latin typeface="Monaco" pitchFamily="2" charset="77"/>
              </a:rPr>
              <a:t>)</a:t>
            </a:r>
          </a:p>
          <a:p>
            <a:r>
              <a:rPr lang="en-US" sz="2200" dirty="0">
                <a:solidFill>
                  <a:srgbClr val="F2F2F2"/>
                </a:solidFill>
                <a:latin typeface="Monaco" pitchFamily="2" charset="77"/>
              </a:rPr>
              <a:t># pass </a:t>
            </a:r>
            <a:r>
              <a:rPr lang="en-US" sz="2200" dirty="0" err="1">
                <a:solidFill>
                  <a:srgbClr val="F2F2F2"/>
                </a:solidFill>
                <a:latin typeface="Monaco" pitchFamily="2" charset="77"/>
              </a:rPr>
              <a:t>cmake</a:t>
            </a:r>
            <a:r>
              <a:rPr lang="en-US" sz="2200" dirty="0">
                <a:solidFill>
                  <a:srgbClr val="F2F2F2"/>
                </a:solidFill>
                <a:latin typeface="Monaco" pitchFamily="2" charset="77"/>
              </a:rPr>
              <a:t> options (e.g. version) into a header </a:t>
            </a:r>
            <a:endParaRPr lang="en-US" sz="2200" dirty="0">
              <a:solidFill>
                <a:srgbClr val="2CEEEB"/>
              </a:solidFill>
              <a:latin typeface="Monaco" pitchFamily="2" charset="77"/>
            </a:endParaRPr>
          </a:p>
          <a:p>
            <a:r>
              <a:rPr lang="en-US" sz="2200" dirty="0" err="1">
                <a:solidFill>
                  <a:srgbClr val="2CEEEB"/>
                </a:solidFill>
                <a:latin typeface="Monaco" pitchFamily="2" charset="77"/>
              </a:rPr>
              <a:t>configure_file</a:t>
            </a:r>
            <a:r>
              <a:rPr lang="en-US" sz="2200" dirty="0">
                <a:solidFill>
                  <a:srgbClr val="F2F2F2"/>
                </a:solidFill>
                <a:latin typeface="Monaco" pitchFamily="2" charset="77"/>
              </a:rPr>
              <a:t>(include/</a:t>
            </a:r>
            <a:r>
              <a:rPr lang="en-US" sz="2200" dirty="0" err="1">
                <a:solidFill>
                  <a:srgbClr val="F2F2F2"/>
                </a:solidFill>
                <a:latin typeface="Monaco" pitchFamily="2" charset="77"/>
              </a:rPr>
              <a:t>version.H.in</a:t>
            </a:r>
            <a:r>
              <a:rPr lang="en-US" sz="2200" dirty="0">
                <a:solidFill>
                  <a:srgbClr val="F2F2F2"/>
                </a:solidFill>
                <a:latin typeface="Monaco" pitchFamily="2" charset="77"/>
              </a:rPr>
              <a:t> include/</a:t>
            </a:r>
            <a:r>
              <a:rPr lang="en-US" sz="2200" dirty="0" err="1">
                <a:solidFill>
                  <a:srgbClr val="F2F2F2"/>
                </a:solidFill>
                <a:latin typeface="Monaco" pitchFamily="2" charset="77"/>
              </a:rPr>
              <a:t>version.H</a:t>
            </a:r>
            <a:r>
              <a:rPr lang="en-US" sz="2200" dirty="0">
                <a:solidFill>
                  <a:srgbClr val="F2F2F2"/>
                </a:solidFill>
                <a:latin typeface="Monaco" pitchFamily="2" charset="77"/>
              </a:rPr>
              <a:t>)</a:t>
            </a:r>
          </a:p>
          <a:p>
            <a:r>
              <a:rPr lang="en-US" sz="2200" dirty="0" err="1">
                <a:solidFill>
                  <a:srgbClr val="2CEEEB"/>
                </a:solidFill>
                <a:latin typeface="Monaco" pitchFamily="2" charset="77"/>
              </a:rPr>
              <a:t>add_executable</a:t>
            </a:r>
            <a:r>
              <a:rPr lang="en-US" sz="2200" dirty="0">
                <a:solidFill>
                  <a:srgbClr val="F2F2F2"/>
                </a:solidFill>
                <a:latin typeface="Monaco" pitchFamily="2" charset="77"/>
              </a:rPr>
              <a:t>(heat </a:t>
            </a:r>
            <a:r>
              <a:rPr lang="en-US" sz="2200" dirty="0" err="1">
                <a:solidFill>
                  <a:srgbClr val="F2F2F2"/>
                </a:solidFill>
                <a:latin typeface="Monaco" pitchFamily="2" charset="77"/>
              </a:rPr>
              <a:t>args.C</a:t>
            </a:r>
            <a:r>
              <a:rPr lang="en-US" sz="2200" dirty="0">
                <a:solidFill>
                  <a:srgbClr val="F2F2F2"/>
                </a:solidFill>
                <a:latin typeface="Monaco" pitchFamily="2" charset="77"/>
              </a:rPr>
              <a:t> </a:t>
            </a:r>
            <a:r>
              <a:rPr lang="en-US" sz="2200" dirty="0" err="1">
                <a:solidFill>
                  <a:srgbClr val="F2F2F2"/>
                </a:solidFill>
                <a:latin typeface="Monaco" pitchFamily="2" charset="77"/>
              </a:rPr>
              <a:t>crankn.C</a:t>
            </a:r>
            <a:r>
              <a:rPr lang="en-US" sz="2200" dirty="0">
                <a:solidFill>
                  <a:srgbClr val="F2F2F2"/>
                </a:solidFill>
                <a:latin typeface="Monaco" pitchFamily="2" charset="77"/>
              </a:rPr>
              <a:t> ...) # list sources</a:t>
            </a:r>
          </a:p>
          <a:p>
            <a:r>
              <a:rPr lang="en-US" sz="2200" dirty="0">
                <a:solidFill>
                  <a:srgbClr val="F2F2F2"/>
                </a:solidFill>
                <a:latin typeface="Monaco" pitchFamily="2" charset="77"/>
              </a:rPr>
              <a:t># feature – lets </a:t>
            </a:r>
            <a:r>
              <a:rPr lang="en-US" sz="2200" dirty="0" err="1">
                <a:solidFill>
                  <a:srgbClr val="F2F2F2"/>
                </a:solidFill>
                <a:latin typeface="Monaco" pitchFamily="2" charset="77"/>
              </a:rPr>
              <a:t>cmake</a:t>
            </a:r>
            <a:r>
              <a:rPr lang="en-US" sz="2200" dirty="0">
                <a:solidFill>
                  <a:srgbClr val="F2F2F2"/>
                </a:solidFill>
                <a:latin typeface="Monaco" pitchFamily="2" charset="77"/>
              </a:rPr>
              <a:t> adjust flags for compiler --std=</a:t>
            </a:r>
            <a:r>
              <a:rPr lang="en-US" sz="2200" dirty="0" err="1">
                <a:solidFill>
                  <a:srgbClr val="F2F2F2"/>
                </a:solidFill>
                <a:latin typeface="Monaco" pitchFamily="2" charset="77"/>
              </a:rPr>
              <a:t>c++</a:t>
            </a:r>
            <a:r>
              <a:rPr lang="en-US" sz="2200" dirty="0">
                <a:solidFill>
                  <a:srgbClr val="F2F2F2"/>
                </a:solidFill>
                <a:latin typeface="Monaco" pitchFamily="2" charset="77"/>
              </a:rPr>
              <a:t>11 vs –c11</a:t>
            </a:r>
          </a:p>
          <a:p>
            <a:r>
              <a:rPr lang="en-US" sz="2200" dirty="0" err="1">
                <a:solidFill>
                  <a:srgbClr val="2CEEEB"/>
                </a:solidFill>
                <a:latin typeface="Monaco" pitchFamily="2" charset="77"/>
              </a:rPr>
              <a:t>target_compile_features</a:t>
            </a:r>
            <a:r>
              <a:rPr lang="en-US" sz="2200" dirty="0">
                <a:solidFill>
                  <a:srgbClr val="F2F2F2"/>
                </a:solidFill>
                <a:latin typeface="Monaco" pitchFamily="2" charset="77"/>
              </a:rPr>
              <a:t>(heat cxx_std_11)</a:t>
            </a:r>
          </a:p>
          <a:p>
            <a:r>
              <a:rPr lang="en-US" sz="2200" dirty="0">
                <a:solidFill>
                  <a:srgbClr val="F2F2F2"/>
                </a:solidFill>
                <a:latin typeface="Monaco" pitchFamily="2" charset="77"/>
              </a:rPr>
              <a:t># include directories for all files in this target:</a:t>
            </a:r>
          </a:p>
          <a:p>
            <a:r>
              <a:rPr lang="en-US" sz="2200" dirty="0" err="1">
                <a:solidFill>
                  <a:srgbClr val="2CEEEB"/>
                </a:solidFill>
                <a:latin typeface="Monaco" pitchFamily="2" charset="77"/>
              </a:rPr>
              <a:t>target_include_directories</a:t>
            </a:r>
            <a:r>
              <a:rPr lang="en-US" sz="2200" dirty="0">
                <a:solidFill>
                  <a:srgbClr val="F2F2F2"/>
                </a:solidFill>
                <a:latin typeface="Monaco" pitchFamily="2" charset="77"/>
              </a:rPr>
              <a:t>(heat </a:t>
            </a:r>
            <a:r>
              <a:rPr lang="en-US" sz="2200" dirty="0">
                <a:solidFill>
                  <a:srgbClr val="7EFFA5"/>
                </a:solidFill>
                <a:latin typeface="Monaco" pitchFamily="2" charset="77"/>
              </a:rPr>
              <a:t>${</a:t>
            </a:r>
            <a:r>
              <a:rPr lang="en-US" sz="2200" dirty="0">
                <a:solidFill>
                  <a:srgbClr val="2CEEEB"/>
                </a:solidFill>
                <a:latin typeface="Monaco" pitchFamily="2" charset="77"/>
              </a:rPr>
              <a:t>PROJECT_BINARY_DIR</a:t>
            </a:r>
            <a:r>
              <a:rPr lang="en-US" sz="2200" dirty="0">
                <a:solidFill>
                  <a:srgbClr val="7EFFA5"/>
                </a:solidFill>
                <a:latin typeface="Monaco" pitchFamily="2" charset="77"/>
              </a:rPr>
              <a:t>}</a:t>
            </a:r>
            <a:r>
              <a:rPr lang="en-US" sz="2200" dirty="0">
                <a:solidFill>
                  <a:srgbClr val="F2F2F2"/>
                </a:solidFill>
                <a:latin typeface="Monaco" pitchFamily="2" charset="77"/>
              </a:rPr>
              <a:t>/include)</a:t>
            </a:r>
          </a:p>
          <a:p>
            <a:r>
              <a:rPr lang="en-US" sz="2200" dirty="0">
                <a:solidFill>
                  <a:srgbClr val="E8EB14"/>
                </a:solidFill>
                <a:latin typeface="Monaco" pitchFamily="2" charset="77"/>
              </a:rPr>
              <a:t>if</a:t>
            </a:r>
            <a:r>
              <a:rPr lang="en-US" sz="2200" dirty="0">
                <a:solidFill>
                  <a:srgbClr val="F2F2F2"/>
                </a:solidFill>
                <a:latin typeface="Monaco" pitchFamily="2" charset="77"/>
              </a:rPr>
              <a:t>(BUILD_TESTS) </a:t>
            </a:r>
            <a:r>
              <a:rPr lang="en-US" sz="2200" dirty="0" err="1">
                <a:solidFill>
                  <a:srgbClr val="2CEEEB"/>
                </a:solidFill>
                <a:latin typeface="Monaco" pitchFamily="2" charset="77"/>
              </a:rPr>
              <a:t>add_subdirectory</a:t>
            </a:r>
            <a:r>
              <a:rPr lang="en-US" sz="2200" dirty="0">
                <a:solidFill>
                  <a:srgbClr val="F2F2F2"/>
                </a:solidFill>
                <a:latin typeface="Monaco" pitchFamily="2" charset="77"/>
              </a:rPr>
              <a:t>(tests) </a:t>
            </a:r>
            <a:r>
              <a:rPr lang="en-US" sz="2200" dirty="0">
                <a:solidFill>
                  <a:srgbClr val="E8EB14"/>
                </a:solidFill>
                <a:latin typeface="Monaco" pitchFamily="2" charset="77"/>
              </a:rPr>
              <a:t>endif</a:t>
            </a:r>
            <a:r>
              <a:rPr lang="en-US" sz="2200" dirty="0">
                <a:solidFill>
                  <a:srgbClr val="F2F2F2"/>
                </a:solidFill>
                <a:latin typeface="Monaco" pitchFamily="2" charset="77"/>
              </a:rPr>
              <a:t>() # subdir for tests</a:t>
            </a:r>
          </a:p>
          <a:p>
            <a:r>
              <a:rPr lang="en-US" sz="2200" dirty="0">
                <a:solidFill>
                  <a:srgbClr val="2CEEEB"/>
                </a:solidFill>
                <a:latin typeface="Monaco" pitchFamily="2" charset="77"/>
              </a:rPr>
              <a:t>install</a:t>
            </a:r>
            <a:r>
              <a:rPr lang="en-US" sz="2200" dirty="0">
                <a:solidFill>
                  <a:srgbClr val="F2F2F2"/>
                </a:solidFill>
                <a:latin typeface="Monaco" pitchFamily="2" charset="77"/>
              </a:rPr>
              <a:t>(</a:t>
            </a:r>
            <a:r>
              <a:rPr lang="en-US" sz="2200" dirty="0">
                <a:solidFill>
                  <a:srgbClr val="FFFFFF"/>
                </a:solidFill>
                <a:latin typeface="Monaco" pitchFamily="2" charset="77"/>
              </a:rPr>
              <a:t>TARGETS</a:t>
            </a:r>
            <a:r>
              <a:rPr lang="en-US" sz="2200" dirty="0">
                <a:solidFill>
                  <a:srgbClr val="F2F2F2"/>
                </a:solidFill>
                <a:latin typeface="Monaco" pitchFamily="2" charset="77"/>
              </a:rPr>
              <a:t> heat </a:t>
            </a:r>
            <a:r>
              <a:rPr lang="en-US" sz="2200" dirty="0">
                <a:solidFill>
                  <a:srgbClr val="FFFFFF"/>
                </a:solidFill>
                <a:latin typeface="Monaco" pitchFamily="2" charset="77"/>
              </a:rPr>
              <a:t>DESTINATION</a:t>
            </a:r>
            <a:r>
              <a:rPr lang="en-US" sz="2200" dirty="0">
                <a:solidFill>
                  <a:srgbClr val="F2F2F2"/>
                </a:solidFill>
                <a:latin typeface="Monaco" pitchFamily="2" charset="77"/>
              </a:rPr>
              <a:t> bin) # "make install" target</a:t>
            </a:r>
            <a:endParaRPr lang="en-US" sz="2200" dirty="0">
              <a:solidFill>
                <a:srgbClr val="FB00FF"/>
              </a:solidFill>
              <a:latin typeface="Monaco" pitchFamily="2" charset="77"/>
            </a:endParaRPr>
          </a:p>
        </p:txBody>
      </p:sp>
      <p:sp>
        <p:nvSpPr>
          <p:cNvPr id="8" name="Rectangle 7">
            <a:extLst>
              <a:ext uri="{FF2B5EF4-FFF2-40B4-BE49-F238E27FC236}">
                <a16:creationId xmlns:a16="http://schemas.microsoft.com/office/drawing/2014/main" id="{ADFF2688-404E-2D42-AFD1-817CB7B33602}"/>
              </a:ext>
            </a:extLst>
          </p:cNvPr>
          <p:cNvSpPr/>
          <p:nvPr/>
        </p:nvSpPr>
        <p:spPr>
          <a:xfrm>
            <a:off x="480435" y="1460806"/>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
        <p:nvSpPr>
          <p:cNvPr id="10" name="Rectangle 9">
            <a:extLst>
              <a:ext uri="{FF2B5EF4-FFF2-40B4-BE49-F238E27FC236}">
                <a16:creationId xmlns:a16="http://schemas.microsoft.com/office/drawing/2014/main" id="{197A6613-B975-C247-B2DC-A175B457ADD3}"/>
              </a:ext>
            </a:extLst>
          </p:cNvPr>
          <p:cNvSpPr/>
          <p:nvPr/>
        </p:nvSpPr>
        <p:spPr>
          <a:xfrm>
            <a:off x="4396154" y="916246"/>
            <a:ext cx="7792671"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https://</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cmake.org</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/help/latest/guide/tutorial/</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index.html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2163301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existing tests</a:t>
            </a:r>
          </a:p>
        </p:txBody>
      </p:sp>
      <p:sp>
        <p:nvSpPr>
          <p:cNvPr id="9" name="Rectangle 8">
            <a:extLst>
              <a:ext uri="{FF2B5EF4-FFF2-40B4-BE49-F238E27FC236}">
                <a16:creationId xmlns:a16="http://schemas.microsoft.com/office/drawing/2014/main" id="{1006434A-0222-5643-8057-D12E2DDA8E3D}"/>
              </a:ext>
            </a:extLst>
          </p:cNvPr>
          <p:cNvSpPr/>
          <p:nvPr/>
        </p:nvSpPr>
        <p:spPr>
          <a:xfrm>
            <a:off x="571670" y="1325880"/>
            <a:ext cx="11718942" cy="3477875"/>
          </a:xfrm>
          <a:prstGeom prst="rect">
            <a:avLst/>
          </a:prstGeom>
          <a:solidFill>
            <a:schemeClr val="tx1">
              <a:lumMod val="75000"/>
              <a:lumOff val="25000"/>
            </a:schemeClr>
          </a:solidFill>
        </p:spPr>
        <p:txBody>
          <a:bodyPr wrap="square">
            <a:spAutoFit/>
          </a:bodyPr>
          <a:lstStyle/>
          <a:p>
            <a:r>
              <a:rPr lang="en-US" sz="2200" b="1" dirty="0">
                <a:solidFill>
                  <a:srgbClr val="00B0F0"/>
                </a:solidFill>
                <a:latin typeface="Monaco" pitchFamily="2" charset="77"/>
              </a:rPr>
              <a:t>...</a:t>
            </a:r>
          </a:p>
          <a:p>
            <a:r>
              <a:rPr lang="en-US" sz="2200" b="1" dirty="0" err="1">
                <a:solidFill>
                  <a:srgbClr val="2CEEEB"/>
                </a:solidFill>
                <a:latin typeface="Monaco" pitchFamily="2" charset="77"/>
              </a:rPr>
              <a:t>check_crankn</a:t>
            </a:r>
            <a:r>
              <a:rPr lang="en-US" sz="2200" b="1" dirty="0">
                <a:solidFill>
                  <a:srgbClr val="2CEEEB"/>
                </a:solidFill>
                <a:latin typeface="Monaco" pitchFamily="2" charset="77"/>
              </a:rPr>
              <a:t>/</a:t>
            </a:r>
            <a:r>
              <a:rPr lang="en-US" sz="2200" b="1" dirty="0" err="1">
                <a:solidFill>
                  <a:srgbClr val="2CEEEB"/>
                </a:solidFill>
                <a:latin typeface="Monaco" pitchFamily="2" charset="77"/>
              </a:rPr>
              <a:t>check_crankn_soln_final.curve</a:t>
            </a:r>
            <a:r>
              <a:rPr lang="en-US" sz="2200" b="1" dirty="0">
                <a:solidFill>
                  <a:srgbClr val="2CEEEB"/>
                </a:solidFill>
                <a:latin typeface="Monaco" pitchFamily="2" charset="77"/>
              </a:rPr>
              <a:t>:</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./heat </a:t>
            </a:r>
            <a:r>
              <a:rPr lang="en-US" sz="2200" b="1" dirty="0" err="1">
                <a:solidFill>
                  <a:schemeClr val="bg1">
                    <a:lumMod val="95000"/>
                  </a:schemeClr>
                </a:solidFill>
                <a:latin typeface="Monaco" pitchFamily="2" charset="77"/>
              </a:rPr>
              <a:t>alg</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crankn</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runame</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outi</a:t>
            </a:r>
            <a:r>
              <a:rPr lang="en-US" sz="2200" b="1" dirty="0">
                <a:solidFill>
                  <a:schemeClr val="bg1">
                    <a:lumMod val="95000"/>
                  </a:schemeClr>
                </a:solidFill>
                <a:latin typeface="Monaco" pitchFamily="2" charset="77"/>
              </a:rPr>
              <a:t>=0 </a:t>
            </a:r>
            <a:r>
              <a:rPr lang="en-US" sz="2200" b="1" dirty="0" err="1">
                <a:solidFill>
                  <a:schemeClr val="bg1">
                    <a:lumMod val="95000"/>
                  </a:schemeClr>
                </a:solidFill>
                <a:latin typeface="Monaco" pitchFamily="2" charset="77"/>
              </a:rPr>
              <a:t>maxt</a:t>
            </a:r>
            <a:r>
              <a:rPr lang="en-US" sz="2200" b="1" dirty="0">
                <a:solidFill>
                  <a:schemeClr val="bg1">
                    <a:lumMod val="95000"/>
                  </a:schemeClr>
                </a:solidFill>
                <a:latin typeface="Monaco" pitchFamily="2" charset="77"/>
              </a:rPr>
              <a:t>=-5e-8 </a:t>
            </a:r>
            <a:r>
              <a:rPr lang="en-US" sz="2200" b="1" dirty="0" err="1">
                <a:solidFill>
                  <a:schemeClr val="bg1">
                    <a:lumMod val="95000"/>
                  </a:schemeClr>
                </a:solidFill>
                <a:latin typeface="Monaco" pitchFamily="2" charset="77"/>
              </a:rPr>
              <a:t>ic</a:t>
            </a:r>
            <a:r>
              <a:rPr lang="en-US" sz="2200" b="1" dirty="0">
                <a:solidFill>
                  <a:schemeClr val="bg1">
                    <a:lumMod val="95000"/>
                  </a:schemeClr>
                </a:solidFill>
                <a:latin typeface="Monaco" pitchFamily="2" charset="77"/>
              </a:rPr>
              <a:t>="rand(0,0.2,2)"</a:t>
            </a:r>
          </a:p>
          <a:p>
            <a:r>
              <a:rPr lang="en-US" sz="2200" b="1" dirty="0" err="1">
                <a:solidFill>
                  <a:srgbClr val="2CEEEB"/>
                </a:solidFill>
                <a:latin typeface="Monaco" pitchFamily="2" charset="77"/>
              </a:rPr>
              <a:t>check_crankn</a:t>
            </a:r>
            <a:r>
              <a:rPr lang="en-US" sz="2200" b="1" dirty="0">
                <a:solidFill>
                  <a:srgbClr val="2CEEEB"/>
                </a:solidFill>
                <a:latin typeface="Monaco" pitchFamily="2" charset="77"/>
              </a:rPr>
              <a:t>:</a:t>
            </a:r>
            <a:r>
              <a:rPr lang="en-US" sz="2200" b="1" dirty="0">
                <a:solidFill>
                  <a:srgbClr val="F2F2F2"/>
                </a:solidFill>
                <a:latin typeface="Monaco" pitchFamily="2" charset="77"/>
              </a:rPr>
              <a:t> heat </a:t>
            </a:r>
            <a:r>
              <a:rPr lang="en-US" sz="2200" b="1" dirty="0" err="1">
                <a:solidFill>
                  <a:srgbClr val="F2F2F2"/>
                </a:solidFill>
                <a:latin typeface="Monaco" pitchFamily="2" charset="77"/>
              </a:rPr>
              <a:t>check_crankn</a:t>
            </a:r>
            <a:r>
              <a:rPr lang="en-US" sz="2200" b="1" dirty="0">
                <a:solidFill>
                  <a:srgbClr val="F2F2F2"/>
                </a:solidFill>
                <a:latin typeface="Monaco" pitchFamily="2" charset="77"/>
              </a:rPr>
              <a:t>/</a:t>
            </a:r>
            <a:r>
              <a:rPr lang="en-US" sz="2200" b="1" dirty="0" err="1">
                <a:solidFill>
                  <a:srgbClr val="F2F2F2"/>
                </a:solidFill>
                <a:latin typeface="Monaco" pitchFamily="2" charset="77"/>
              </a:rPr>
              <a:t>check_crankn_soln_final.curve</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cat </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check_crankn_soln_final.curve</a:t>
            </a:r>
            <a:endParaRPr lang="en-US" sz="2200" b="1" dirty="0">
              <a:solidFill>
                <a:schemeClr val="bg1">
                  <a:lumMod val="95000"/>
                </a:schemeClr>
              </a:solidFill>
              <a:latin typeface="Monaco" pitchFamily="2" charset="77"/>
            </a:endParaRPr>
          </a:p>
          <a:p>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check.sh</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check_crankn_soln_final.curve</a:t>
            </a:r>
            <a:endParaRPr lang="en-US" sz="2200" b="1" dirty="0">
              <a:solidFill>
                <a:schemeClr val="bg1">
                  <a:lumMod val="95000"/>
                </a:schemeClr>
              </a:solidFill>
              <a:latin typeface="Monaco" pitchFamily="2" charset="77"/>
            </a:endParaRPr>
          </a:p>
          <a:p>
            <a:endParaRPr lang="en-US" sz="2200" b="1" dirty="0">
              <a:solidFill>
                <a:srgbClr val="FB00FF"/>
              </a:solidFill>
              <a:latin typeface="Monaco" pitchFamily="2" charset="77"/>
            </a:endParaRPr>
          </a:p>
          <a:p>
            <a:r>
              <a:rPr lang="en-US" sz="2200" b="1" dirty="0">
                <a:solidFill>
                  <a:srgbClr val="2CEEEB"/>
                </a:solidFill>
                <a:latin typeface="Monaco" pitchFamily="2" charset="77"/>
              </a:rPr>
              <a:t>check_upwind15/check_upwind15_soln_final.curve:</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./heat </a:t>
            </a:r>
            <a:r>
              <a:rPr lang="en-US" sz="2200" b="1" dirty="0" err="1">
                <a:solidFill>
                  <a:schemeClr val="bg1">
                    <a:lumMod val="95000"/>
                  </a:schemeClr>
                </a:solidFill>
                <a:latin typeface="Monaco" pitchFamily="2" charset="77"/>
              </a:rPr>
              <a:t>alg</a:t>
            </a:r>
            <a:r>
              <a:rPr lang="en-US" sz="2200" b="1" dirty="0">
                <a:solidFill>
                  <a:schemeClr val="bg1">
                    <a:lumMod val="95000"/>
                  </a:schemeClr>
                </a:solidFill>
                <a:latin typeface="Monaco" pitchFamily="2" charset="77"/>
              </a:rPr>
              <a:t>=upwind15 ...</a:t>
            </a:r>
            <a:endParaRPr lang="en-US" sz="2200" b="1" dirty="0">
              <a:solidFill>
                <a:schemeClr val="bg1">
                  <a:lumMod val="95000"/>
                </a:schemeClr>
              </a:solidFill>
            </a:endParaRPr>
          </a:p>
        </p:txBody>
      </p:sp>
      <p:sp>
        <p:nvSpPr>
          <p:cNvPr id="4" name="Rectangle 3">
            <a:extLst>
              <a:ext uri="{FF2B5EF4-FFF2-40B4-BE49-F238E27FC236}">
                <a16:creationId xmlns:a16="http://schemas.microsoft.com/office/drawing/2014/main" id="{315CDEB5-B97B-2B40-B8A9-8A8D91D93761}"/>
              </a:ext>
            </a:extLst>
          </p:cNvPr>
          <p:cNvSpPr/>
          <p:nvPr/>
        </p:nvSpPr>
        <p:spPr>
          <a:xfrm>
            <a:off x="1077508" y="4999970"/>
            <a:ext cx="9331209" cy="1446550"/>
          </a:xfrm>
          <a:prstGeom prst="rect">
            <a:avLst/>
          </a:prstGeom>
        </p:spPr>
        <p:txBody>
          <a:bodyPr wrap="square">
            <a:spAutoFit/>
          </a:bodyPr>
          <a:lstStyle/>
          <a:p>
            <a:r>
              <a:rPr lang="en-US" sz="2200" dirty="0"/>
              <a:t>Create a test driver to:</a:t>
            </a:r>
          </a:p>
          <a:p>
            <a:r>
              <a:rPr lang="en-US" sz="2200" dirty="0"/>
              <a:t>	1. run executable</a:t>
            </a:r>
          </a:p>
          <a:p>
            <a:r>
              <a:rPr lang="en-US" sz="2200" dirty="0"/>
              <a:t>	2. check result</a:t>
            </a:r>
          </a:p>
          <a:p>
            <a:r>
              <a:rPr lang="en-US" sz="2200" dirty="0"/>
              <a:t>	3. clean up outputs</a:t>
            </a:r>
          </a:p>
        </p:txBody>
      </p:sp>
      <p:sp>
        <p:nvSpPr>
          <p:cNvPr id="8" name="Rectangle 7">
            <a:extLst>
              <a:ext uri="{FF2B5EF4-FFF2-40B4-BE49-F238E27FC236}">
                <a16:creationId xmlns:a16="http://schemas.microsoft.com/office/drawing/2014/main" id="{ADFF2688-404E-2D42-AFD1-817CB7B33602}"/>
              </a:ext>
            </a:extLst>
          </p:cNvPr>
          <p:cNvSpPr/>
          <p:nvPr/>
        </p:nvSpPr>
        <p:spPr>
          <a:xfrm>
            <a:off x="571670" y="897911"/>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makefile</a:t>
            </a:r>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 include (</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tests.mk</a:t>
            </a:r>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a:t>
            </a:r>
          </a:p>
        </p:txBody>
      </p:sp>
    </p:spTree>
    <p:extLst>
      <p:ext uri="{BB962C8B-B14F-4D97-AF65-F5344CB8AC3E}">
        <p14:creationId xmlns:p14="http://schemas.microsoft.com/office/powerpoint/2010/main" val="7053841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14378</TotalTime>
  <Words>5042</Words>
  <Application>Microsoft Macintosh PowerPoint</Application>
  <PresentationFormat>Custom</PresentationFormat>
  <Paragraphs>350</Paragraphs>
  <Slides>20</Slides>
  <Notes>18</Notes>
  <HiddenSlides>7</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Arial Black</vt:lpstr>
      <vt:lpstr>Calibri</vt:lpstr>
      <vt:lpstr>Menlo</vt:lpstr>
      <vt:lpstr>Monaco</vt:lpstr>
      <vt:lpstr>Presentations (Wide Screen)</vt:lpstr>
      <vt:lpstr>Software Testing Walkthrough</vt:lpstr>
      <vt:lpstr>License, Citation and Acknowledgements</vt:lpstr>
      <vt:lpstr>Hello Numerical World Example (heat equation)</vt:lpstr>
      <vt:lpstr>What to Test?</vt:lpstr>
      <vt:lpstr>Running Tests via makefile</vt:lpstr>
      <vt:lpstr>TODO – try out new build tools and add tests to them</vt:lpstr>
      <vt:lpstr>existing makefile</vt:lpstr>
      <vt:lpstr>Conversion to cmake (entire file)</vt:lpstr>
      <vt:lpstr>existing tests</vt:lpstr>
      <vt:lpstr>Addition to CMakeLists.txt</vt:lpstr>
      <vt:lpstr>Bonus: swap out test driver (perl -&gt; awk)</vt:lpstr>
      <vt:lpstr>Running</vt:lpstr>
      <vt:lpstr>Conclusion – C, kernels, makefiles, CMakeLists, coverage, etc.</vt:lpstr>
      <vt:lpstr>Toy Example</vt:lpstr>
      <vt:lpstr>Adding BLT</vt:lpstr>
      <vt:lpstr>Toy Example</vt:lpstr>
      <vt:lpstr>Going Further</vt:lpstr>
      <vt:lpstr>How do we determine what other tests are needed?</vt:lpstr>
      <vt:lpstr>Checking coverage Example</vt:lpstr>
      <vt:lpstr>Graphical View of Gcov Output and Tutorials for Code Coverage </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Rogers, David</cp:lastModifiedBy>
  <cp:revision>228</cp:revision>
  <cp:lastPrinted>2017-11-02T18:35:01Z</cp:lastPrinted>
  <dcterms:created xsi:type="dcterms:W3CDTF">2018-11-06T17:28:56Z</dcterms:created>
  <dcterms:modified xsi:type="dcterms:W3CDTF">2021-08-06T21:01:22Z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